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11.xml" ContentType="application/vnd.openxmlformats-officedocument.theme+xml"/>
  <Override PartName="/ppt/slideLayouts/slideLayout14.xml" ContentType="application/vnd.openxmlformats-officedocument.presentationml.slideLayout+xml"/>
  <Override PartName="/ppt/theme/theme12.xml" ContentType="application/vnd.openxmlformats-officedocument.theme+xml"/>
  <Override PartName="/ppt/slideLayouts/slideLayout15.xml" ContentType="application/vnd.openxmlformats-officedocument.presentationml.slideLayout+xml"/>
  <Override PartName="/ppt/theme/theme13.xml" ContentType="application/vnd.openxmlformats-officedocument.theme+xml"/>
  <Override PartName="/ppt/slideLayouts/slideLayout16.xml" ContentType="application/vnd.openxmlformats-officedocument.presentationml.slideLayout+xml"/>
  <Override PartName="/ppt/theme/theme14.xml" ContentType="application/vnd.openxmlformats-officedocument.theme+xml"/>
  <Override PartName="/ppt/slideLayouts/slideLayout17.xml" ContentType="application/vnd.openxmlformats-officedocument.presentationml.slideLayout+xml"/>
  <Override PartName="/ppt/theme/theme15.xml" ContentType="application/vnd.openxmlformats-officedocument.theme+xml"/>
  <Override PartName="/ppt/slideLayouts/slideLayout18.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49.jpg" ContentType="image/jp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692" r:id="rId2"/>
    <p:sldMasterId id="2147483676" r:id="rId3"/>
    <p:sldMasterId id="2147483704" r:id="rId4"/>
    <p:sldMasterId id="2147483702" r:id="rId5"/>
    <p:sldMasterId id="2147483666" r:id="rId6"/>
    <p:sldMasterId id="2147483694" r:id="rId7"/>
    <p:sldMasterId id="2147483678" r:id="rId8"/>
    <p:sldMasterId id="2147483668" r:id="rId9"/>
    <p:sldMasterId id="2147483700" r:id="rId10"/>
    <p:sldMasterId id="2147483662" r:id="rId11"/>
    <p:sldMasterId id="2147483710" r:id="rId12"/>
    <p:sldMasterId id="2147483712" r:id="rId13"/>
    <p:sldMasterId id="2147483714" r:id="rId14"/>
    <p:sldMasterId id="2147483664" r:id="rId15"/>
    <p:sldMasterId id="2147483670" r:id="rId16"/>
  </p:sldMasterIdLst>
  <p:notesMasterIdLst>
    <p:notesMasterId r:id="rId48"/>
  </p:notesMasterIdLst>
  <p:handoutMasterIdLst>
    <p:handoutMasterId r:id="rId49"/>
  </p:handoutMasterIdLst>
  <p:sldIdLst>
    <p:sldId id="269" r:id="rId17"/>
    <p:sldId id="351" r:id="rId18"/>
    <p:sldId id="311" r:id="rId19"/>
    <p:sldId id="342" r:id="rId20"/>
    <p:sldId id="340" r:id="rId21"/>
    <p:sldId id="341" r:id="rId22"/>
    <p:sldId id="312" r:id="rId23"/>
    <p:sldId id="306" r:id="rId24"/>
    <p:sldId id="362" r:id="rId25"/>
    <p:sldId id="363" r:id="rId26"/>
    <p:sldId id="355" r:id="rId27"/>
    <p:sldId id="334" r:id="rId28"/>
    <p:sldId id="331" r:id="rId29"/>
    <p:sldId id="333" r:id="rId30"/>
    <p:sldId id="324" r:id="rId31"/>
    <p:sldId id="318" r:id="rId32"/>
    <p:sldId id="316" r:id="rId33"/>
    <p:sldId id="343" r:id="rId34"/>
    <p:sldId id="348" r:id="rId35"/>
    <p:sldId id="345" r:id="rId36"/>
    <p:sldId id="344" r:id="rId37"/>
    <p:sldId id="349" r:id="rId38"/>
    <p:sldId id="359" r:id="rId39"/>
    <p:sldId id="361" r:id="rId40"/>
    <p:sldId id="273" r:id="rId41"/>
    <p:sldId id="258" r:id="rId42"/>
    <p:sldId id="358" r:id="rId43"/>
    <p:sldId id="360" r:id="rId44"/>
    <p:sldId id="357" r:id="rId45"/>
    <p:sldId id="356" r:id="rId46"/>
    <p:sldId id="352" r:id="rId47"/>
  </p:sldIdLst>
  <p:sldSz cx="9144000" cy="6858000" type="screen4x3"/>
  <p:notesSz cx="6858000" cy="9144000"/>
  <p:defaultText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15:clr>
            <a:srgbClr val="A4A3A4"/>
          </p15:clr>
        </p15:guide>
        <p15:guide id="2" pos="7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101"/>
    <a:srgbClr val="00599A"/>
    <a:srgbClr val="005294"/>
    <a:srgbClr val="004F8E"/>
    <a:srgbClr val="005191"/>
    <a:srgbClr val="0E3C75"/>
    <a:srgbClr val="CA0C11"/>
    <a:srgbClr val="A40418"/>
    <a:srgbClr val="D50F1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8" autoAdjust="0"/>
    <p:restoredTop sz="83871" autoAdjust="0"/>
  </p:normalViewPr>
  <p:slideViewPr>
    <p:cSldViewPr snapToObjects="1">
      <p:cViewPr varScale="1">
        <p:scale>
          <a:sx n="77" d="100"/>
          <a:sy n="77" d="100"/>
        </p:scale>
        <p:origin x="-632" y="-104"/>
      </p:cViewPr>
      <p:guideLst>
        <p:guide orient="horz" pos="1451"/>
        <p:guide pos="33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2" d="100"/>
        <a:sy n="102"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24.xml"/><Relationship Id="rId41" Type="http://schemas.openxmlformats.org/officeDocument/2006/relationships/slide" Target="slides/slide25.xml"/><Relationship Id="rId42" Type="http://schemas.openxmlformats.org/officeDocument/2006/relationships/slide" Target="slides/slide26.xml"/><Relationship Id="rId43" Type="http://schemas.openxmlformats.org/officeDocument/2006/relationships/slide" Target="slides/slide27.xml"/><Relationship Id="rId44" Type="http://schemas.openxmlformats.org/officeDocument/2006/relationships/slide" Target="slides/slide28.xml"/><Relationship Id="rId45" Type="http://schemas.openxmlformats.org/officeDocument/2006/relationships/slide" Target="slides/slide29.xml"/><Relationship Id="rId46" Type="http://schemas.openxmlformats.org/officeDocument/2006/relationships/slide" Target="slides/slide30.xml"/><Relationship Id="rId47" Type="http://schemas.openxmlformats.org/officeDocument/2006/relationships/slide" Target="slides/slide31.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14.xml"/><Relationship Id="rId31" Type="http://schemas.openxmlformats.org/officeDocument/2006/relationships/slide" Target="slides/slide15.xml"/><Relationship Id="rId32" Type="http://schemas.openxmlformats.org/officeDocument/2006/relationships/slide" Target="slides/slide16.xml"/><Relationship Id="rId33" Type="http://schemas.openxmlformats.org/officeDocument/2006/relationships/slide" Target="slides/slide17.xml"/><Relationship Id="rId34" Type="http://schemas.openxmlformats.org/officeDocument/2006/relationships/slide" Target="slides/slide18.xml"/><Relationship Id="rId35" Type="http://schemas.openxmlformats.org/officeDocument/2006/relationships/slide" Target="slides/slide19.xml"/><Relationship Id="rId36" Type="http://schemas.openxmlformats.org/officeDocument/2006/relationships/slide" Target="slides/slide20.xml"/><Relationship Id="rId37" Type="http://schemas.openxmlformats.org/officeDocument/2006/relationships/slide" Target="slides/slide21.xml"/><Relationship Id="rId38" Type="http://schemas.openxmlformats.org/officeDocument/2006/relationships/slide" Target="slides/slide22.xml"/><Relationship Id="rId39" Type="http://schemas.openxmlformats.org/officeDocument/2006/relationships/slide" Target="slides/slide23.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BEC6BF-855C-1F4B-8DBD-06C607AD78BD}" type="datetimeFigureOut">
              <a:rPr lang="en-US" smtClean="0"/>
              <a:t>19-09-01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A32809-CFA6-4740-90F9-9C01B81C35CE}" type="slidenum">
              <a:rPr lang="en-US" smtClean="0"/>
              <a:t>‹#›</a:t>
            </a:fld>
            <a:endParaRPr lang="en-US"/>
          </a:p>
        </p:txBody>
      </p:sp>
    </p:spTree>
    <p:extLst>
      <p:ext uri="{BB962C8B-B14F-4D97-AF65-F5344CB8AC3E}">
        <p14:creationId xmlns:p14="http://schemas.microsoft.com/office/powerpoint/2010/main" val="802680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5A3F9F-31F1-45DD-A9D4-C190D5FB3725}" type="datetimeFigureOut">
              <a:rPr lang="en-US" smtClean="0"/>
              <a:t>19-09-01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434CD5-27C8-40A5-B1BF-ECDC57D646FA}" type="slidenum">
              <a:rPr lang="en-US" smtClean="0"/>
              <a:t>‹#›</a:t>
            </a:fld>
            <a:endParaRPr lang="en-US"/>
          </a:p>
        </p:txBody>
      </p:sp>
    </p:spTree>
    <p:extLst>
      <p:ext uri="{BB962C8B-B14F-4D97-AF65-F5344CB8AC3E}">
        <p14:creationId xmlns:p14="http://schemas.microsoft.com/office/powerpoint/2010/main" val="89723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s://dspace.library.uvic.ca/handle/1828/10509"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www.carl-abrc.ca/advancing-research/digital-preservation/cwac/"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www.carl-abrc.ca/advancing-research/digital-preservatio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s://portagenetwork.ca/wp-content/uploads/2018/05/Portage-PEG-WhitePaper-EN.pdf"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s://www.ic.gc.ca/eic/site/136.nsf/eng/home"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hyperlink" Target="https://www.canarie.ca/canarie-announces-2m-in-funding-to-carl-portage-and-its-partners-to-strengthen-rdm-ecosystem-in-canada/"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www.carl-abrc.ca/wp-content/uploads/2018/12/CARL-DPWG-Survey-Phase2-Report.pdf"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s://www.uvic.ca/library/featured/digitalpreservation/dp-framework-FINAL.pd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 Id="rId3" Type="http://schemas.openxmlformats.org/officeDocument/2006/relationships/hyperlink" Target="http://www.carl-abrc.ca/wp-content/uploads/2018/12/CARL-DPWG-Survey-Phase2-Report.pdf"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www.carl-abrc.ca/wp-content/uploads/2018/12/CARL-DPWG-Survey-Phase2-Report.pdf"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1</a:t>
            </a:fld>
            <a:endParaRPr lang="en-US"/>
          </a:p>
        </p:txBody>
      </p:sp>
    </p:spTree>
    <p:extLst>
      <p:ext uri="{BB962C8B-B14F-4D97-AF65-F5344CB8AC3E}">
        <p14:creationId xmlns:p14="http://schemas.microsoft.com/office/powerpoint/2010/main" val="1584442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a:t>
            </a:r>
            <a:r>
              <a:rPr lang="en-US" baseline="0" dirty="0" smtClean="0"/>
              <a:t> lot of local effort is going in to a migration of our digitized collections from </a:t>
            </a:r>
            <a:r>
              <a:rPr lang="en-US" baseline="0" dirty="0" err="1" smtClean="0"/>
              <a:t>ContentDM</a:t>
            </a:r>
            <a:r>
              <a:rPr lang="en-US" baseline="0" dirty="0" smtClean="0"/>
              <a:t> to our new </a:t>
            </a:r>
            <a:r>
              <a:rPr lang="en-US" baseline="0" dirty="0" err="1" smtClean="0"/>
              <a:t>Samvera</a:t>
            </a:r>
            <a:r>
              <a:rPr lang="en-US" baseline="0" dirty="0" smtClean="0"/>
              <a:t> system. </a:t>
            </a:r>
            <a:r>
              <a:rPr lang="en-US" baseline="0" dirty="0" err="1" smtClean="0"/>
              <a:t>Samvera</a:t>
            </a:r>
            <a:r>
              <a:rPr lang="en-US" baseline="0" dirty="0" smtClean="0"/>
              <a:t> is built on the Fedora Commons repository platform, which can help us move towards a more OAIS-compliant workflow.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Fedora 4 generates checksums </a:t>
            </a:r>
            <a:r>
              <a:rPr lang="en-US" sz="1200" kern="1200" dirty="0" smtClean="0">
                <a:solidFill>
                  <a:schemeClr val="tx1"/>
                </a:solidFill>
                <a:latin typeface="+mn-lt"/>
                <a:ea typeface="+mn-ea"/>
                <a:cs typeface="+mn-cs"/>
              </a:rPr>
              <a:t>on each files,</a:t>
            </a:r>
            <a:r>
              <a:rPr lang="en-US" sz="1200" kern="1200" baseline="0" dirty="0" smtClean="0">
                <a:solidFill>
                  <a:schemeClr val="tx1"/>
                </a:solidFill>
                <a:latin typeface="+mn-lt"/>
                <a:ea typeface="+mn-ea"/>
                <a:cs typeface="+mn-cs"/>
              </a:rPr>
              <a:t> and enables </a:t>
            </a:r>
            <a:r>
              <a:rPr lang="en-US" sz="1200" kern="1200" dirty="0" smtClean="0">
                <a:solidFill>
                  <a:schemeClr val="tx1"/>
                </a:solidFill>
                <a:latin typeface="+mn-lt"/>
                <a:ea typeface="+mn-ea"/>
                <a:cs typeface="+mn-cs"/>
              </a:rPr>
              <a:t>periodic auditing of file integrity. </a:t>
            </a:r>
            <a:endParaRPr lang="en-US" dirty="0" smtClean="0"/>
          </a:p>
          <a:p>
            <a:endParaRPr lang="en-US" dirty="0" smtClean="0"/>
          </a:p>
          <a:p>
            <a:r>
              <a:rPr lang="en-US" dirty="0" smtClean="0"/>
              <a:t>By implementing</a:t>
            </a:r>
            <a:r>
              <a:rPr lang="en-US" baseline="0" dirty="0" smtClean="0"/>
              <a:t> best practices locally, we can ensure that our digital files carry with them all of the needed information for preservation and reuse in other contexts.</a:t>
            </a:r>
          </a:p>
          <a:p>
            <a:endParaRPr lang="en-US" baseline="0" dirty="0" smtClean="0"/>
          </a:p>
          <a:p>
            <a:r>
              <a:rPr lang="en-US" baseline="0" dirty="0" smtClean="0"/>
              <a: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Fedora Commons can generate checksums on files for the system to perform fixity check, which indicates whether a file has been tampered with; the </a:t>
            </a:r>
            <a:r>
              <a:rPr lang="en-US" sz="1200" kern="1200" dirty="0" err="1" smtClean="0">
                <a:solidFill>
                  <a:schemeClr val="tx1"/>
                </a:solidFill>
                <a:latin typeface="+mn-lt"/>
                <a:ea typeface="+mn-ea"/>
                <a:cs typeface="+mn-cs"/>
              </a:rPr>
              <a:t>Islandora</a:t>
            </a:r>
            <a:r>
              <a:rPr lang="en-US" sz="1200" kern="1200" dirty="0" smtClean="0">
                <a:solidFill>
                  <a:schemeClr val="tx1"/>
                </a:solidFill>
                <a:latin typeface="+mn-lt"/>
                <a:ea typeface="+mn-ea"/>
                <a:cs typeface="+mn-cs"/>
              </a:rPr>
              <a:t> Checksum and accompanying Checksum Checker modules allow </a:t>
            </a:r>
            <a:r>
              <a:rPr lang="en-US" sz="1200" kern="1200" dirty="0" err="1" smtClean="0">
                <a:solidFill>
                  <a:schemeClr val="tx1"/>
                </a:solidFill>
                <a:latin typeface="+mn-lt"/>
                <a:ea typeface="+mn-ea"/>
                <a:cs typeface="+mn-cs"/>
              </a:rPr>
              <a:t>Islandora</a:t>
            </a:r>
            <a:r>
              <a:rPr lang="en-US" sz="1200" kern="1200" dirty="0" smtClean="0">
                <a:solidFill>
                  <a:schemeClr val="tx1"/>
                </a:solidFill>
                <a:latin typeface="+mn-lt"/>
                <a:ea typeface="+mn-ea"/>
                <a:cs typeface="+mn-cs"/>
              </a:rPr>
              <a:t> administrators to enable checksum generation and to configure how often regular file integrity audits (i.e., fixity checks) are performed. If an audit detects a file integrity problem, the discrepancy is logged and the administrator is notified.</a:t>
            </a:r>
            <a:endParaRPr lang="en-US"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78853DEA-73CC-3A4B-9A38-B2D0576BFFFB}" type="slidenum">
              <a:rPr lang="en-US" smtClean="0"/>
              <a:t>11</a:t>
            </a:fld>
            <a:endParaRPr lang="en-US"/>
          </a:p>
        </p:txBody>
      </p:sp>
    </p:spTree>
    <p:extLst>
      <p:ext uri="{BB962C8B-B14F-4D97-AF65-F5344CB8AC3E}">
        <p14:creationId xmlns:p14="http://schemas.microsoft.com/office/powerpoint/2010/main" val="3082345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Digital preservation</a:t>
            </a:r>
            <a:r>
              <a:rPr lang="en-US" baseline="0" dirty="0" smtClean="0"/>
              <a:t> is a huge opportunity for libraries. We are the only group on campus who are thinking about preservation and access on timelines of 50 or 100 years. Campus IT does not think that way, nor does Research Computing. This work has always been core to the mission of libraries and archives. </a:t>
            </a:r>
          </a:p>
          <a:p>
            <a:endParaRPr lang="en-US" baseline="0" dirty="0" smtClean="0"/>
          </a:p>
          <a:p>
            <a:r>
              <a:rPr lang="en-US" baseline="0" dirty="0" smtClean="0"/>
              <a:t>It is absolutely critical that we articulate this expertise to our administrators and faculty. Digital preservation is a fundamental aspect of the ongoing value of libraries in the digital world. </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12</a:t>
            </a:fld>
            <a:endParaRPr lang="en-US"/>
          </a:p>
        </p:txBody>
      </p:sp>
    </p:spTree>
    <p:extLst>
      <p:ext uri="{BB962C8B-B14F-4D97-AF65-F5344CB8AC3E}">
        <p14:creationId xmlns:p14="http://schemas.microsoft.com/office/powerpoint/2010/main" val="1060807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Canada has lagged a little bit in the RDM space, but our funding agencies are finally implementing mandates, so many folks on campus are suddenly very interested in this issue.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Two years ago we were fortunate to have a CLIR data fellow, and she conducted a campus-wide RDM survey.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resulting report was an excellent way to signal our expertise and leadership to campus stakeholders. It gave us a foot in the door to talk to faculty and administrators about the role of the library in RDM.</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Our Research Computing group was able to use our data to help argue for more storage funding. </a:t>
            </a:r>
            <a:endParaRPr lang="en-US" sz="1200" u="sng" kern="1200" dirty="0" smtClean="0">
              <a:solidFill>
                <a:schemeClr val="tx1"/>
              </a:solidFill>
              <a:latin typeface="+mn-lt"/>
              <a:ea typeface="+mn-ea"/>
              <a:cs typeface="+mn-cs"/>
              <a:hlinkClick r:id="rId3"/>
            </a:endParaRPr>
          </a:p>
          <a:p>
            <a:endParaRPr lang="en-US" sz="1200" u="sng" kern="1200" dirty="0" smtClean="0">
              <a:solidFill>
                <a:schemeClr val="tx1"/>
              </a:solidFill>
              <a:latin typeface="+mn-lt"/>
              <a:ea typeface="+mn-ea"/>
              <a:cs typeface="+mn-cs"/>
              <a:hlinkClick r:id="rId3"/>
            </a:endParaRPr>
          </a:p>
          <a:p>
            <a:r>
              <a:rPr lang="en-US" sz="1200" u="sng" kern="1200" dirty="0" smtClean="0">
                <a:solidFill>
                  <a:schemeClr val="tx1"/>
                </a:solidFill>
                <a:latin typeface="+mn-lt"/>
                <a:ea typeface="+mn-ea"/>
                <a:cs typeface="+mn-cs"/>
                <a:hlinkClick r:id="rId3"/>
              </a:rPr>
              <a:t>https://dspace.library.uvic.ca/handle/1828/10509</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13</a:t>
            </a:fld>
            <a:endParaRPr lang="en-US"/>
          </a:p>
        </p:txBody>
      </p:sp>
    </p:spTree>
    <p:extLst>
      <p:ext uri="{BB962C8B-B14F-4D97-AF65-F5344CB8AC3E}">
        <p14:creationId xmlns:p14="http://schemas.microsoft.com/office/powerpoint/2010/main" val="4033033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library has built</a:t>
            </a:r>
            <a:r>
              <a:rPr lang="en-US" baseline="0" dirty="0" smtClean="0"/>
              <a:t> a reputation as critical RDM partner, and we are now involved in developing a university wide RDM strategy. </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14</a:t>
            </a:fld>
            <a:endParaRPr lang="en-US"/>
          </a:p>
        </p:txBody>
      </p:sp>
    </p:spTree>
    <p:extLst>
      <p:ext uri="{BB962C8B-B14F-4D97-AF65-F5344CB8AC3E}">
        <p14:creationId xmlns:p14="http://schemas.microsoft.com/office/powerpoint/2010/main" val="1081717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so much faculty need beyond just</a:t>
            </a:r>
            <a:r>
              <a:rPr lang="en-US" baseline="0" dirty="0" smtClean="0"/>
              <a:t> support for mandated data deposit. Faculty research projects generate a huge number of digital objects and tools, and only rarely is there a sustainable preservation plan in place. </a:t>
            </a:r>
          </a:p>
          <a:p>
            <a:endParaRPr lang="en-US" baseline="0" dirty="0" smtClean="0"/>
          </a:p>
          <a:p>
            <a:r>
              <a:rPr lang="en-US" baseline="0" dirty="0" smtClean="0"/>
              <a:t>UVic Libraries have partnered with faculty from several Humanities disciplines on a funded project called the Endings Project.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solidFill>
                  <a:prstClr val="black"/>
                </a:solidFill>
              </a:rPr>
              <a:t>How do digital humanities projects conclude?</a:t>
            </a:r>
            <a:endParaRPr lang="en-CA" sz="1200" dirty="0" smtClean="0"/>
          </a:p>
          <a:p>
            <a:r>
              <a:rPr lang="en-US" dirty="0" smtClean="0"/>
              <a:t>How should they conclude?</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15</a:t>
            </a:fld>
            <a:endParaRPr lang="en-US"/>
          </a:p>
        </p:txBody>
      </p:sp>
    </p:spTree>
    <p:extLst>
      <p:ext uri="{BB962C8B-B14F-4D97-AF65-F5344CB8AC3E}">
        <p14:creationId xmlns:p14="http://schemas.microsoft.com/office/powerpoint/2010/main" val="3050606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b08f022c9_0_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5b08f022c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CA" sz="1200" dirty="0" smtClean="0"/>
          </a:p>
          <a:p>
            <a:pPr marL="0" indent="0">
              <a:buNone/>
            </a:pPr>
            <a:endParaRPr lang="en-CA" sz="1200" dirty="0" smtClean="0"/>
          </a:p>
          <a:p>
            <a:pPr marL="0" indent="0">
              <a:buNone/>
            </a:pPr>
            <a:r>
              <a:rPr lang="en-CA" sz="1200" dirty="0" smtClean="0"/>
              <a:t>Survey of DH project leads: 127 responses</a:t>
            </a:r>
            <a:endParaRPr lang="en-CA" sz="800" dirty="0" smtClean="0"/>
          </a:p>
          <a:p>
            <a:pPr marL="0" indent="0">
              <a:buNone/>
            </a:pPr>
            <a:r>
              <a:rPr lang="en-CA" sz="1200" dirty="0" smtClean="0"/>
              <a:t>In-depth interviews: 27</a:t>
            </a:r>
          </a:p>
          <a:p>
            <a:pPr marL="0" indent="0">
              <a:buNone/>
            </a:pPr>
            <a:r>
              <a:rPr lang="en-CA" sz="1200" dirty="0" smtClean="0"/>
              <a:t> </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17</a:t>
            </a:fld>
            <a:endParaRPr lang="en-US"/>
          </a:p>
        </p:txBody>
      </p:sp>
    </p:spTree>
    <p:extLst>
      <p:ext uri="{BB962C8B-B14F-4D97-AF65-F5344CB8AC3E}">
        <p14:creationId xmlns:p14="http://schemas.microsoft.com/office/powerpoint/2010/main" val="3875511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campus partnerships are absolutely</a:t>
            </a:r>
            <a:r>
              <a:rPr lang="en-US" baseline="0" dirty="0" smtClean="0"/>
              <a:t> critical, they tend to create a lot more work for us.</a:t>
            </a:r>
          </a:p>
          <a:p>
            <a:endParaRPr lang="en-US" baseline="0" dirty="0" smtClean="0"/>
          </a:p>
          <a:p>
            <a:r>
              <a:rPr lang="en-US" baseline="0" dirty="0" smtClean="0"/>
              <a:t>Regional and national partnerships, on the other hand, help us to get that work done in a sustainable way. </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18</a:t>
            </a:fld>
            <a:endParaRPr lang="en-US"/>
          </a:p>
        </p:txBody>
      </p:sp>
    </p:spTree>
    <p:extLst>
      <p:ext uri="{BB962C8B-B14F-4D97-AF65-F5344CB8AC3E}">
        <p14:creationId xmlns:p14="http://schemas.microsoft.com/office/powerpoint/2010/main" val="1511406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unique risk factor at UVic, is that our region will, at some point, suffer a devastating earthquake. This means that we absolutely can’t keep our digital surrogates on campus along with our unique collections. </a:t>
            </a:r>
          </a:p>
          <a:p>
            <a:endParaRPr lang="en-US" baseline="0" dirty="0" smtClean="0"/>
          </a:p>
          <a:p>
            <a:r>
              <a:rPr lang="en-US" baseline="0" dirty="0" smtClean="0"/>
              <a:t>Fortunately, we have BCNET, an organization that provides IT infrastructure to Universities in British Columbia. We are currently negotiating regular backups of our digital collections to an offsite storage facility in the interior of BC. This isn’t monitored archival storage, but it is a good first line of defense against data loss. </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19</a:t>
            </a:fld>
            <a:endParaRPr lang="en-US"/>
          </a:p>
        </p:txBody>
      </p:sp>
    </p:spTree>
    <p:extLst>
      <p:ext uri="{BB962C8B-B14F-4D97-AF65-F5344CB8AC3E}">
        <p14:creationId xmlns:p14="http://schemas.microsoft.com/office/powerpoint/2010/main" val="760834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UVic</a:t>
            </a:r>
            <a:r>
              <a:rPr lang="en-US" baseline="0" dirty="0" smtClean="0"/>
              <a:t> is also a member of COPPUL, a consortium that brings together university libraries in the western provinces of Canada. COPPUL has developed </a:t>
            </a:r>
            <a:r>
              <a:rPr lang="en-US" baseline="0" dirty="0" err="1" smtClean="0"/>
              <a:t>WestVault</a:t>
            </a:r>
            <a:r>
              <a:rPr lang="en-US" baseline="0" dirty="0" smtClean="0"/>
              <a:t>.</a:t>
            </a:r>
          </a:p>
          <a:p>
            <a:endParaRPr lang="en-US" baseline="0" dirty="0" smtClean="0"/>
          </a:p>
          <a:p>
            <a:r>
              <a:rPr lang="en-US" baseline="0" dirty="0" smtClean="0"/>
              <a:t>Problem: LOCKSS is expensive because 20TB of data becomes 100 TB of storage. We have therefore opted to put only our most critical resources into </a:t>
            </a:r>
            <a:r>
              <a:rPr lang="en-US" baseline="0" dirty="0" err="1" smtClean="0"/>
              <a:t>WestVault</a:t>
            </a:r>
            <a:r>
              <a:rPr lang="en-US" baseline="0" dirty="0" smtClean="0"/>
              <a:t> – our ETDs as per our DP policy.</a:t>
            </a:r>
            <a:endParaRPr lang="en-US" dirty="0" smtClean="0"/>
          </a:p>
          <a:p>
            <a:endParaRPr lang="en-US" dirty="0" smtClean="0"/>
          </a:p>
          <a:p>
            <a:r>
              <a:rPr lang="en-US" dirty="0" smtClean="0"/>
              <a:t>https://</a:t>
            </a:r>
            <a:r>
              <a:rPr lang="en-US" dirty="0" err="1" smtClean="0"/>
              <a:t>coppul.ca</a:t>
            </a:r>
            <a:r>
              <a:rPr lang="en-US" dirty="0" smtClean="0"/>
              <a:t>/</a:t>
            </a:r>
            <a:r>
              <a:rPr lang="en-US" dirty="0" err="1" smtClean="0"/>
              <a:t>pln</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20</a:t>
            </a:fld>
            <a:endParaRPr lang="en-US"/>
          </a:p>
        </p:txBody>
      </p:sp>
    </p:spTree>
    <p:extLst>
      <p:ext uri="{BB962C8B-B14F-4D97-AF65-F5344CB8AC3E}">
        <p14:creationId xmlns:p14="http://schemas.microsoft.com/office/powerpoint/2010/main" val="1920346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Digital preservation is necessarily</a:t>
            </a:r>
            <a:r>
              <a:rPr lang="en-US" baseline="0" dirty="0" smtClean="0"/>
              <a:t> a collaborative activity. I’ll talk a little bit about our local efforts at UVic libraries, and about the campus, regional, and national partnerships that make our work possible. </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2</a:t>
            </a:fld>
            <a:endParaRPr lang="en-US"/>
          </a:p>
        </p:txBody>
      </p:sp>
    </p:spTree>
    <p:extLst>
      <p:ext uri="{BB962C8B-B14F-4D97-AF65-F5344CB8AC3E}">
        <p14:creationId xmlns:p14="http://schemas.microsoft.com/office/powerpoint/2010/main" val="2475889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COPPUL has also been instrumental in creating shared services around preservation processing. UVic is one of several partners in the </a:t>
            </a:r>
            <a:r>
              <a:rPr lang="en-US" sz="1200" b="0" i="0" u="none" strike="noStrike" kern="1200" baseline="0" dirty="0" err="1" smtClean="0">
                <a:solidFill>
                  <a:schemeClr val="tx1"/>
                </a:solidFill>
                <a:latin typeface="+mn-lt"/>
                <a:ea typeface="+mn-ea"/>
                <a:cs typeface="+mn-cs"/>
              </a:rPr>
              <a:t>Archivematica</a:t>
            </a:r>
            <a:r>
              <a:rPr lang="en-US" sz="1200" b="0" i="0" u="none" strike="noStrike" kern="1200" baseline="0" dirty="0" smtClean="0">
                <a:solidFill>
                  <a:schemeClr val="tx1"/>
                </a:solidFill>
                <a:latin typeface="+mn-lt"/>
                <a:ea typeface="+mn-ea"/>
                <a:cs typeface="+mn-cs"/>
              </a:rPr>
              <a:t> service that is hosted at UBC. </a:t>
            </a:r>
          </a:p>
          <a:p>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Files and metadata from the digital asset management system are ingested into </a:t>
            </a:r>
            <a:r>
              <a:rPr lang="en-US" baseline="0" dirty="0" err="1" smtClean="0"/>
              <a:t>Archivematica</a:t>
            </a:r>
            <a:r>
              <a:rPr lang="en-US" baseline="0" dirty="0" smtClean="0"/>
              <a:t> where they are enhanced with preservation metadata and packaged into Archival Information Packages (AIPs) using the </a:t>
            </a:r>
            <a:r>
              <a:rPr lang="en-US" baseline="0" dirty="0" err="1" smtClean="0"/>
              <a:t>BagIT</a:t>
            </a:r>
            <a:r>
              <a:rPr lang="en-US" baseline="0" dirty="0" smtClean="0"/>
              <a:t> standard.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These AIPs can then be sent to LOCKSS or other long term storage solutions.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Prevents every library from running its own local version of </a:t>
            </a:r>
            <a:r>
              <a:rPr lang="en-US" baseline="0" dirty="0" err="1" smtClean="0"/>
              <a:t>Archivematica</a:t>
            </a:r>
            <a:r>
              <a:rPr lang="en-US" baseline="0" dirty="0" smtClean="0"/>
              <a:t>. Contract ensures that our shared version is always up to date.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Archivematica</a:t>
            </a:r>
            <a:r>
              <a:rPr lang="en-US" sz="1200" b="0" i="0" u="none" strike="noStrike" kern="1200" baseline="0" dirty="0" smtClean="0">
                <a:solidFill>
                  <a:schemeClr val="tx1"/>
                </a:solidFill>
                <a:latin typeface="+mn-lt"/>
                <a:ea typeface="+mn-ea"/>
                <a:cs typeface="+mn-cs"/>
              </a:rPr>
              <a:t> software packages files and metadata into OAIS-compliant Archival Information Packages for long term storage. </a:t>
            </a:r>
          </a:p>
          <a:p>
            <a:r>
              <a:rPr lang="en-US" sz="1200" b="0" i="0" u="none" strike="noStrike" kern="1200" baseline="0" dirty="0" smtClean="0">
                <a:solidFill>
                  <a:schemeClr val="tx1"/>
                </a:solidFill>
                <a:latin typeface="+mn-lt"/>
                <a:ea typeface="+mn-ea"/>
                <a:cs typeface="+mn-cs"/>
              </a:rPr>
              <a:t>--------</a:t>
            </a:r>
          </a:p>
          <a:p>
            <a:r>
              <a:rPr lang="en-US" sz="1200" b="0" i="0" u="none" strike="noStrike" kern="1200" baseline="0" dirty="0" err="1" smtClean="0">
                <a:solidFill>
                  <a:schemeClr val="tx1"/>
                </a:solidFill>
                <a:latin typeface="+mn-lt"/>
                <a:ea typeface="+mn-ea"/>
                <a:cs typeface="+mn-cs"/>
              </a:rPr>
              <a:t>Archivematica</a:t>
            </a:r>
            <a:r>
              <a:rPr lang="en-US" sz="1200" b="0" i="0" u="none" strike="noStrike" kern="1200" baseline="0" dirty="0" smtClean="0">
                <a:solidFill>
                  <a:schemeClr val="tx1"/>
                </a:solidFill>
                <a:latin typeface="+mn-lt"/>
                <a:ea typeface="+mn-ea"/>
                <a:cs typeface="+mn-cs"/>
              </a:rPr>
              <a:t> is an integrated suite of software tools that allows users to process digital objects from ingest to access in compliance with the ISO-OAIS functional model.</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Content Information (Content Data Object and Representation Information), Preservation Description Information (Reference, Context, Provenance, Fixity, and Access Rights Information), Packaging Information, and Descriptive Information –  collectively form the</a:t>
            </a:r>
          </a:p>
          <a:p>
            <a:r>
              <a:rPr lang="en-US" sz="1200" b="0" i="0" u="none" strike="noStrike" kern="1200" baseline="0" dirty="0" smtClean="0">
                <a:solidFill>
                  <a:schemeClr val="tx1"/>
                </a:solidFill>
                <a:latin typeface="+mn-lt"/>
                <a:ea typeface="+mn-ea"/>
                <a:cs typeface="+mn-cs"/>
              </a:rPr>
              <a:t>information model of an OAIS-type archive.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BagIt</a:t>
            </a:r>
            <a:r>
              <a:rPr lang="en-US" sz="1200" b="0" i="0" u="none" strike="noStrike" kern="1200" baseline="0" dirty="0" smtClean="0">
                <a:solidFill>
                  <a:schemeClr val="tx1"/>
                </a:solidFill>
                <a:latin typeface="+mn-lt"/>
                <a:ea typeface="+mn-ea"/>
                <a:cs typeface="+mn-cs"/>
              </a:rPr>
              <a:t> is a file packaging specification jointly developed by the US Library of Congress and the California Digital Library.</a:t>
            </a:r>
          </a:p>
          <a:p>
            <a:r>
              <a:rPr lang="en-US" sz="1200" b="0" i="0" u="none" strike="noStrike" kern="1200" baseline="0" dirty="0" smtClean="0">
                <a:solidFill>
                  <a:schemeClr val="tx1"/>
                </a:solidFill>
                <a:latin typeface="+mn-lt"/>
                <a:ea typeface="+mn-ea"/>
                <a:cs typeface="+mn-cs"/>
              </a:rPr>
              <a:t>The </a:t>
            </a:r>
            <a:r>
              <a:rPr lang="en-US" sz="1200" b="0" i="0" u="none" strike="noStrike" kern="1200" baseline="0" dirty="0" err="1" smtClean="0">
                <a:solidFill>
                  <a:schemeClr val="tx1"/>
                </a:solidFill>
                <a:latin typeface="+mn-lt"/>
                <a:ea typeface="+mn-ea"/>
                <a:cs typeface="+mn-cs"/>
              </a:rPr>
              <a:t>Archivematica</a:t>
            </a:r>
            <a:r>
              <a:rPr lang="en-US" sz="1200" b="0" i="0" u="none" strike="noStrike" kern="1200" baseline="0" dirty="0" smtClean="0">
                <a:solidFill>
                  <a:schemeClr val="tx1"/>
                </a:solidFill>
                <a:latin typeface="+mn-lt"/>
                <a:ea typeface="+mn-ea"/>
                <a:cs typeface="+mn-cs"/>
              </a:rPr>
              <a:t> digital preservation system uses </a:t>
            </a:r>
            <a:r>
              <a:rPr lang="en-US" sz="1200" b="0" i="0" u="none" strike="noStrike" kern="1200" baseline="0" dirty="0" err="1" smtClean="0">
                <a:solidFill>
                  <a:schemeClr val="tx1"/>
                </a:solidFill>
                <a:latin typeface="+mn-lt"/>
                <a:ea typeface="+mn-ea"/>
                <a:cs typeface="+mn-cs"/>
              </a:rPr>
              <a:t>BagIt</a:t>
            </a:r>
            <a:r>
              <a:rPr lang="en-US" sz="1200" b="0" i="0" u="none" strike="noStrike" kern="1200" baseline="0" dirty="0" smtClean="0">
                <a:solidFill>
                  <a:schemeClr val="tx1"/>
                </a:solidFill>
                <a:latin typeface="+mn-lt"/>
                <a:ea typeface="+mn-ea"/>
                <a:cs typeface="+mn-cs"/>
              </a:rPr>
              <a:t> to create AIPs.</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21</a:t>
            </a:fld>
            <a:endParaRPr lang="en-US"/>
          </a:p>
        </p:txBody>
      </p:sp>
    </p:spTree>
    <p:extLst>
      <p:ext uri="{BB962C8B-B14F-4D97-AF65-F5344CB8AC3E}">
        <p14:creationId xmlns:p14="http://schemas.microsoft.com/office/powerpoint/2010/main" val="3514547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lots of good work is happening at the national level. Although Canada is geographically huge, we have a relatively small number of people and universities, so collaborating nationally makes sense, and is fairly easy. </a:t>
            </a:r>
          </a:p>
          <a:p>
            <a:endParaRPr lang="en-US" baseline="0" dirty="0" smtClean="0"/>
          </a:p>
          <a:p>
            <a:r>
              <a:rPr lang="en-US" dirty="0" smtClean="0"/>
              <a:t>National</a:t>
            </a:r>
            <a:r>
              <a:rPr lang="en-US" baseline="0" dirty="0" smtClean="0"/>
              <a:t> partnerships help to compensate for staffing shortfalls at the local level. </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22</a:t>
            </a:fld>
            <a:endParaRPr lang="en-US"/>
          </a:p>
        </p:txBody>
      </p:sp>
    </p:spTree>
    <p:extLst>
      <p:ext uri="{BB962C8B-B14F-4D97-AF65-F5344CB8AC3E}">
        <p14:creationId xmlns:p14="http://schemas.microsoft.com/office/powerpoint/2010/main" val="485050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CWAC coordinates collection policy around web archiving. Particular focus on government information at the provincial and municipal levels. Ensures that we are preserving as much as possible with limited resources.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CWAC is also concerned with repatriating copies of WARCs held at the Internet Archive. We love the IA, but we don't know if it will be around in a hundred years. </a:t>
            </a:r>
            <a:endParaRPr lang="en-US" sz="1200" u="sng" kern="1200" dirty="0" smtClean="0">
              <a:solidFill>
                <a:schemeClr val="tx1"/>
              </a:solidFill>
              <a:latin typeface="+mn-lt"/>
              <a:ea typeface="+mn-ea"/>
              <a:cs typeface="+mn-cs"/>
              <a:hlinkClick r:id="rId3"/>
            </a:endParaRPr>
          </a:p>
          <a:p>
            <a:endParaRPr lang="en-US" sz="1200" u="sng" kern="1200" dirty="0" smtClean="0">
              <a:solidFill>
                <a:schemeClr val="tx1"/>
              </a:solidFill>
              <a:latin typeface="+mn-lt"/>
              <a:ea typeface="+mn-ea"/>
              <a:cs typeface="+mn-cs"/>
              <a:hlinkClick r:id="rId3"/>
            </a:endParaRPr>
          </a:p>
          <a:p>
            <a:r>
              <a:rPr lang="en-US" sz="1200" u="sng" kern="1200" dirty="0" smtClean="0">
                <a:solidFill>
                  <a:schemeClr val="tx1"/>
                </a:solidFill>
                <a:latin typeface="+mn-lt"/>
                <a:ea typeface="+mn-ea"/>
                <a:cs typeface="+mn-cs"/>
                <a:hlinkClick r:id="rId3"/>
              </a:rPr>
              <a:t>http://www.carl-abrc.ca/advancing-research/digital-preservation/cwac/</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23</a:t>
            </a:fld>
            <a:endParaRPr lang="en-US"/>
          </a:p>
        </p:txBody>
      </p:sp>
    </p:spTree>
    <p:extLst>
      <p:ext uri="{BB962C8B-B14F-4D97-AF65-F5344CB8AC3E}">
        <p14:creationId xmlns:p14="http://schemas.microsoft.com/office/powerpoint/2010/main" val="994861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group that administered the survey that I've been citing throughout this talk. </a:t>
            </a:r>
            <a:endParaRPr lang="en-US" sz="1200" u="sng" kern="1200" dirty="0" smtClean="0">
              <a:solidFill>
                <a:schemeClr val="tx1"/>
              </a:solidFill>
              <a:latin typeface="+mn-lt"/>
              <a:ea typeface="+mn-ea"/>
              <a:cs typeface="+mn-cs"/>
              <a:hlinkClick r:id="rId3"/>
            </a:endParaRPr>
          </a:p>
          <a:p>
            <a:endParaRPr lang="en-US" sz="1200" u="sng" kern="1200" dirty="0" smtClean="0">
              <a:solidFill>
                <a:schemeClr val="tx1"/>
              </a:solidFill>
              <a:latin typeface="+mn-lt"/>
              <a:ea typeface="+mn-ea"/>
              <a:cs typeface="+mn-cs"/>
              <a:hlinkClick r:id="rId3"/>
            </a:endParaRPr>
          </a:p>
          <a:p>
            <a:r>
              <a:rPr lang="en-US" sz="1200" u="sng" kern="1200" dirty="0" smtClean="0">
                <a:solidFill>
                  <a:schemeClr val="tx1"/>
                </a:solidFill>
                <a:latin typeface="+mn-lt"/>
                <a:ea typeface="+mn-ea"/>
                <a:cs typeface="+mn-cs"/>
                <a:hlinkClick r:id="rId3"/>
              </a:rPr>
              <a:t>http://www.carl-abrc.ca/advancing-research/digital-preservation/</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24</a:t>
            </a:fld>
            <a:endParaRPr lang="en-US"/>
          </a:p>
        </p:txBody>
      </p:sp>
    </p:spTree>
    <p:extLst>
      <p:ext uri="{BB962C8B-B14F-4D97-AF65-F5344CB8AC3E}">
        <p14:creationId xmlns:p14="http://schemas.microsoft.com/office/powerpoint/2010/main" val="1389703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Portage is</a:t>
            </a:r>
            <a:r>
              <a:rPr lang="en-US" baseline="0" dirty="0" smtClean="0"/>
              <a:t> CARL’s research data management arm. Although it consists of only a few fulltime employees, it has been very successful in mobilizing Canadian expertise. More than 100 librarians in various groups creating reports, standards, policy, and infrastructure.</a:t>
            </a:r>
          </a:p>
          <a:p>
            <a:endParaRPr lang="en-US" baseline="0" dirty="0" smtClean="0"/>
          </a:p>
          <a:p>
            <a:r>
              <a:rPr lang="en-US" baseline="0" dirty="0" smtClean="0"/>
              <a:t>Some of the relevant expert groups include: see slide</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25</a:t>
            </a:fld>
            <a:endParaRPr lang="en-US"/>
          </a:p>
        </p:txBody>
      </p:sp>
    </p:spTree>
    <p:extLst>
      <p:ext uri="{BB962C8B-B14F-4D97-AF65-F5344CB8AC3E}">
        <p14:creationId xmlns:p14="http://schemas.microsoft.com/office/powerpoint/2010/main" val="4169817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CARL/Portage</a:t>
            </a:r>
            <a:r>
              <a:rPr lang="en-US" baseline="0" dirty="0" smtClean="0"/>
              <a:t> are in a good position to knit regional efforts together into national infrastructure. For example, we have the </a:t>
            </a:r>
            <a:r>
              <a:rPr lang="en-US" baseline="0" dirty="0" err="1" smtClean="0"/>
              <a:t>WestVault</a:t>
            </a:r>
            <a:r>
              <a:rPr lang="en-US" baseline="0" dirty="0" smtClean="0"/>
              <a:t> LOCKSS network in the West, and the Ontario Library Research Cloud in the east. With the right governance initiatives these could become a strong basis for a national preservation storage network.</a:t>
            </a:r>
          </a:p>
          <a:p>
            <a:endParaRPr lang="en-US" baseline="0" dirty="0" smtClean="0"/>
          </a:p>
          <a:p>
            <a:r>
              <a:rPr lang="en-US" sz="1200" kern="1200" dirty="0" smtClean="0">
                <a:solidFill>
                  <a:schemeClr val="tx1"/>
                </a:solidFill>
                <a:latin typeface="+mn-lt"/>
                <a:ea typeface="+mn-ea"/>
                <a:cs typeface="+mn-cs"/>
              </a:rPr>
              <a:t>The work of these groups is important in generating information that can influence national policy and funding.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Canada needs a coordinated preservation program with core activities that support research data preservation nationally. Creating a distributed OAIS-compliant preservation network is crucial to the long-term preservation of research data in Canada.</a:t>
            </a:r>
          </a:p>
          <a:p>
            <a:endParaRPr lang="en-US" sz="1200" kern="1200" dirty="0" smtClean="0">
              <a:solidFill>
                <a:schemeClr val="tx1"/>
              </a:solidFill>
              <a:latin typeface="+mn-lt"/>
              <a:ea typeface="+mn-ea"/>
              <a:cs typeface="+mn-cs"/>
            </a:endParaRPr>
          </a:p>
          <a:p>
            <a:pPr marL="171450" indent="-171450">
              <a:buFontTx/>
              <a:buChar char="-"/>
            </a:pPr>
            <a:r>
              <a:rPr lang="en-US" sz="1200" kern="1200" dirty="0" smtClean="0">
                <a:solidFill>
                  <a:schemeClr val="tx1"/>
                </a:solidFill>
                <a:latin typeface="+mn-lt"/>
                <a:ea typeface="+mn-ea"/>
                <a:cs typeface="+mn-cs"/>
              </a:rPr>
              <a:t>PEG Whitepaper, 2018</a:t>
            </a:r>
            <a:endParaRPr lang="en-US" sz="1200" u="sng" kern="1200" dirty="0" smtClean="0">
              <a:solidFill>
                <a:schemeClr val="tx1"/>
              </a:solidFill>
              <a:latin typeface="+mn-lt"/>
              <a:ea typeface="+mn-ea"/>
              <a:cs typeface="+mn-cs"/>
              <a:hlinkClick r:id="rId3"/>
            </a:endParaRPr>
          </a:p>
          <a:p>
            <a:endParaRPr lang="en-US" sz="1200" u="sng" kern="1200" dirty="0" smtClean="0">
              <a:solidFill>
                <a:schemeClr val="tx1"/>
              </a:solidFill>
              <a:latin typeface="+mn-lt"/>
              <a:ea typeface="+mn-ea"/>
              <a:cs typeface="+mn-cs"/>
              <a:hlinkClick r:id="rId3"/>
            </a:endParaRPr>
          </a:p>
          <a:p>
            <a:r>
              <a:rPr lang="en-US" sz="1200" u="sng" kern="1200" dirty="0" smtClean="0">
                <a:solidFill>
                  <a:schemeClr val="tx1"/>
                </a:solidFill>
                <a:latin typeface="+mn-lt"/>
                <a:ea typeface="+mn-ea"/>
                <a:cs typeface="+mn-cs"/>
                <a:hlinkClick r:id="rId3"/>
              </a:rPr>
              <a:t>https://portagenetwork.ca/wp-content/uploads/2018/05/Portage-PEG-WhitePaper-EN.pdf</a:t>
            </a:r>
            <a:endParaRPr lang="en-US" sz="1200" u="sng"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26</a:t>
            </a:fld>
            <a:endParaRPr lang="en-US"/>
          </a:p>
        </p:txBody>
      </p:sp>
    </p:spTree>
    <p:extLst>
      <p:ext uri="{BB962C8B-B14F-4D97-AF65-F5344CB8AC3E}">
        <p14:creationId xmlns:p14="http://schemas.microsoft.com/office/powerpoint/2010/main" val="1700965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CARL/Portage have been extremely important voices representing libraries in broader national conversations around research infrastructure. It is in no way a given that governments and IT providers will understand the role of libraries as partners unless we are able to clearly articulate our value. </a:t>
            </a:r>
            <a:endParaRPr lang="en-US" sz="1200" u="sng" kern="1200" dirty="0" smtClean="0">
              <a:solidFill>
                <a:schemeClr val="tx1"/>
              </a:solidFill>
              <a:latin typeface="+mn-lt"/>
              <a:ea typeface="+mn-ea"/>
              <a:cs typeface="+mn-cs"/>
              <a:hlinkClick r:id="rId3"/>
            </a:endParaRPr>
          </a:p>
          <a:p>
            <a:endParaRPr lang="en-US" sz="1200" u="sng" kern="1200" dirty="0" smtClean="0">
              <a:solidFill>
                <a:schemeClr val="tx1"/>
              </a:solidFill>
              <a:latin typeface="+mn-lt"/>
              <a:ea typeface="+mn-ea"/>
              <a:cs typeface="+mn-cs"/>
              <a:hlinkClick r:id="rId3"/>
            </a:endParaRPr>
          </a:p>
          <a:p>
            <a:r>
              <a:rPr lang="en-US" sz="1200" u="sng" kern="1200" dirty="0" smtClean="0">
                <a:solidFill>
                  <a:schemeClr val="tx1"/>
                </a:solidFill>
                <a:latin typeface="+mn-lt"/>
                <a:ea typeface="+mn-ea"/>
                <a:cs typeface="+mn-cs"/>
                <a:hlinkClick r:id="rId3"/>
              </a:rPr>
              <a:t>https://www.ic.gc.ca/eic/site/136.nsf/eng/home</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27</a:t>
            </a:fld>
            <a:endParaRPr lang="en-US"/>
          </a:p>
        </p:txBody>
      </p:sp>
    </p:spTree>
    <p:extLst>
      <p:ext uri="{BB962C8B-B14F-4D97-AF65-F5344CB8AC3E}">
        <p14:creationId xmlns:p14="http://schemas.microsoft.com/office/powerpoint/2010/main" val="3121823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Measure of success. New funding announced just last week.</a:t>
            </a:r>
            <a:endParaRPr lang="en-US" sz="1200" u="sng" kern="1200" dirty="0" smtClean="0">
              <a:solidFill>
                <a:schemeClr val="tx1"/>
              </a:solidFill>
              <a:latin typeface="+mn-lt"/>
              <a:ea typeface="+mn-ea"/>
              <a:cs typeface="+mn-cs"/>
              <a:hlinkClick r:id="rId3"/>
            </a:endParaRPr>
          </a:p>
          <a:p>
            <a:endParaRPr lang="en-US" sz="1200" u="sng" kern="1200" dirty="0" smtClean="0">
              <a:solidFill>
                <a:schemeClr val="tx1"/>
              </a:solidFill>
              <a:latin typeface="+mn-lt"/>
              <a:ea typeface="+mn-ea"/>
              <a:cs typeface="+mn-cs"/>
              <a:hlinkClick r:id="rId3"/>
            </a:endParaRPr>
          </a:p>
          <a:p>
            <a:r>
              <a:rPr lang="en-US" sz="1200" u="sng" kern="1200" dirty="0" smtClean="0">
                <a:solidFill>
                  <a:schemeClr val="tx1"/>
                </a:solidFill>
                <a:latin typeface="+mn-lt"/>
                <a:ea typeface="+mn-ea"/>
                <a:cs typeface="+mn-cs"/>
                <a:hlinkClick r:id="rId3"/>
              </a:rPr>
              <a:t>https://www.canarie.ca/canarie-announces-2m-in-funding-to-carl-portage-and-its-partners-to-strengthen-rdm-ecosystem-in-canada/</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28</a:t>
            </a:fld>
            <a:endParaRPr lang="en-US"/>
          </a:p>
        </p:txBody>
      </p:sp>
    </p:spTree>
    <p:extLst>
      <p:ext uri="{BB962C8B-B14F-4D97-AF65-F5344CB8AC3E}">
        <p14:creationId xmlns:p14="http://schemas.microsoft.com/office/powerpoint/2010/main" val="34403717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29</a:t>
            </a:fld>
            <a:endParaRPr lang="en-US"/>
          </a:p>
        </p:txBody>
      </p:sp>
    </p:spTree>
    <p:extLst>
      <p:ext uri="{BB962C8B-B14F-4D97-AF65-F5344CB8AC3E}">
        <p14:creationId xmlns:p14="http://schemas.microsoft.com/office/powerpoint/2010/main" val="1517618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internationally.</a:t>
            </a:r>
            <a:r>
              <a:rPr lang="en-US" baseline="0" dirty="0" smtClean="0"/>
              <a:t> Think cross-sector.</a:t>
            </a:r>
            <a:endParaRPr lang="en-US" dirty="0"/>
          </a:p>
        </p:txBody>
      </p:sp>
      <p:sp>
        <p:nvSpPr>
          <p:cNvPr id="4" name="Slide Number Placeholder 3"/>
          <p:cNvSpPr>
            <a:spLocks noGrp="1"/>
          </p:cNvSpPr>
          <p:nvPr>
            <p:ph type="sldNum" sz="quarter" idx="10"/>
          </p:nvPr>
        </p:nvSpPr>
        <p:spPr/>
        <p:txBody>
          <a:bodyPr/>
          <a:lstStyle/>
          <a:p>
            <a:fld id="{78853DEA-73CC-3A4B-9A38-B2D0576BFFFB}" type="slidenum">
              <a:rPr lang="en-US" smtClean="0"/>
              <a:t>30</a:t>
            </a:fld>
            <a:endParaRPr lang="en-US"/>
          </a:p>
        </p:txBody>
      </p:sp>
    </p:spTree>
    <p:extLst>
      <p:ext uri="{BB962C8B-B14F-4D97-AF65-F5344CB8AC3E}">
        <p14:creationId xmlns:p14="http://schemas.microsoft.com/office/powerpoint/2010/main" val="4291968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2018 CARL</a:t>
            </a:r>
            <a:r>
              <a:rPr lang="en-US" baseline="0" dirty="0" smtClean="0"/>
              <a:t> surveyed 26 of Canada’s major research libraries about their DP readiness. Results were mixed.</a:t>
            </a:r>
            <a:endParaRPr lang="en-US" dirty="0" smtClean="0"/>
          </a:p>
          <a:p>
            <a:endParaRPr lang="en-US" dirty="0" smtClean="0"/>
          </a:p>
          <a:p>
            <a:r>
              <a:rPr lang="en-US" dirty="0" smtClean="0"/>
              <a:t>http://www.carl-abrc.ca/wp-content/uploads/2018/12/CARL-DPWG-Survey-Phase1Report.pdf</a:t>
            </a:r>
          </a:p>
          <a:p>
            <a:r>
              <a:rPr lang="en-US" dirty="0" smtClean="0">
                <a:hlinkClick r:id="rId3"/>
              </a:rPr>
              <a:t>http://www.carl-abrc.ca/wp-content/uploads/2018/12/CARL-DPWG-Survey-Phase2-Report.pdf</a:t>
            </a:r>
            <a:endParaRPr lang="en-US" dirty="0" smtClean="0"/>
          </a:p>
          <a:p>
            <a:endParaRPr lang="en-US" dirty="0" smtClean="0"/>
          </a:p>
          <a:p>
            <a:r>
              <a:rPr lang="en-US" sz="1200" b="0" i="0" u="none" strike="noStrike" kern="1200" baseline="0" dirty="0" smtClean="0">
                <a:solidFill>
                  <a:schemeClr val="tx1"/>
                </a:solidFill>
                <a:latin typeface="+mn-lt"/>
                <a:ea typeface="+mn-ea"/>
                <a:cs typeface="+mn-cs"/>
              </a:rPr>
              <a:t>Results indicate that there is a broad commitment to digital preservation across organizations, though most cited that this</a:t>
            </a:r>
          </a:p>
          <a:p>
            <a:r>
              <a:rPr lang="en-US" sz="1200" b="0" i="0" u="none" strike="noStrike" kern="1200" baseline="0" dirty="0" smtClean="0">
                <a:solidFill>
                  <a:schemeClr val="tx1"/>
                </a:solidFill>
                <a:latin typeface="+mn-lt"/>
                <a:ea typeface="+mn-ea"/>
                <a:cs typeface="+mn-cs"/>
              </a:rPr>
              <a:t>commitment has not translated into resources for program development.</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3</a:t>
            </a:fld>
            <a:endParaRPr lang="en-US"/>
          </a:p>
        </p:txBody>
      </p:sp>
    </p:spTree>
    <p:extLst>
      <p:ext uri="{BB962C8B-B14F-4D97-AF65-F5344CB8AC3E}">
        <p14:creationId xmlns:p14="http://schemas.microsoft.com/office/powerpoint/2010/main" val="4175347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most striking results showed that only 8 of 26 institutions had a digital preservation policy in place. </a:t>
            </a:r>
          </a:p>
          <a:p>
            <a:endParaRPr lang="en-US" baseline="0" dirty="0" smtClean="0"/>
          </a:p>
          <a:p>
            <a:r>
              <a:rPr lang="en-US" baseline="0" dirty="0" smtClean="0"/>
              <a:t>DP policy is critical to articulate institutional priorities, and also to provide librarians with guidance on the kinds of promises that we can make to our faculty and donors. </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4</a:t>
            </a:fld>
            <a:endParaRPr lang="en-US"/>
          </a:p>
        </p:txBody>
      </p:sp>
    </p:spTree>
    <p:extLst>
      <p:ext uri="{BB962C8B-B14F-4D97-AF65-F5344CB8AC3E}">
        <p14:creationId xmlns:p14="http://schemas.microsoft.com/office/powerpoint/2010/main" val="852157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Happy to say that UVic Libraries do have a preservation framework online, largely thanks to Corey Davis who has been a local champion for digital preservation. Much as I'd love to take credit for my foresight, this was more by luck than by design. </a:t>
            </a:r>
            <a:endParaRPr lang="en-US" sz="1200" u="sng" kern="1200" dirty="0" smtClean="0">
              <a:solidFill>
                <a:schemeClr val="tx1"/>
              </a:solidFill>
              <a:latin typeface="+mn-lt"/>
              <a:ea typeface="+mn-ea"/>
              <a:cs typeface="+mn-cs"/>
              <a:hlinkClick r:id="rId3"/>
            </a:endParaRPr>
          </a:p>
          <a:p>
            <a:endParaRPr lang="en-US" sz="1200" u="sng" kern="1200" dirty="0" smtClean="0">
              <a:solidFill>
                <a:schemeClr val="tx1"/>
              </a:solidFill>
              <a:latin typeface="+mn-lt"/>
              <a:ea typeface="+mn-ea"/>
              <a:cs typeface="+mn-cs"/>
              <a:hlinkClick r:id="rId3"/>
            </a:endParaRPr>
          </a:p>
          <a:p>
            <a:r>
              <a:rPr lang="en-US" sz="1200" u="sng" kern="1200" dirty="0" smtClean="0">
                <a:solidFill>
                  <a:schemeClr val="tx1"/>
                </a:solidFill>
                <a:latin typeface="+mn-lt"/>
                <a:ea typeface="+mn-ea"/>
                <a:cs typeface="+mn-cs"/>
                <a:hlinkClick r:id="rId3"/>
              </a:rPr>
              <a:t>https://www.uvic.ca/library/featured/digitalpreservation/dp-framework-FINAL.pdf</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5</a:t>
            </a:fld>
            <a:endParaRPr lang="en-US"/>
          </a:p>
        </p:txBody>
      </p:sp>
    </p:spTree>
    <p:extLst>
      <p:ext uri="{BB962C8B-B14F-4D97-AF65-F5344CB8AC3E}">
        <p14:creationId xmlns:p14="http://schemas.microsoft.com/office/powerpoint/2010/main" val="393256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Framework outlines our priority</a:t>
            </a:r>
            <a:r>
              <a:rPr lang="en-US" baseline="0" dirty="0" smtClean="0"/>
              <a:t> materials. Number one are ETDs: born digital, unique, critical to the university, under library stewardship. Other high priority categories include born digital material held in Archives and Special Collections. </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6</a:t>
            </a:fld>
            <a:endParaRPr lang="en-US"/>
          </a:p>
        </p:txBody>
      </p:sp>
    </p:spTree>
    <p:extLst>
      <p:ext uri="{BB962C8B-B14F-4D97-AF65-F5344CB8AC3E}">
        <p14:creationId xmlns:p14="http://schemas.microsoft.com/office/powerpoint/2010/main" val="3190676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interesting stat</a:t>
            </a:r>
            <a:r>
              <a:rPr lang="en-US" baseline="0" dirty="0" smtClean="0"/>
              <a:t> from the survey shows that 46% of Canada’s leading research libraries don’t know how much material they have digitized. My initial reaction was shock, but as I thought more deeply about the issue</a:t>
            </a:r>
            <a:r>
              <a:rPr lang="is-IS" baseline="0" dirty="0" smtClean="0"/>
              <a:t>…</a:t>
            </a:r>
            <a:endParaRPr lang="en-US" dirty="0" smtClean="0"/>
          </a:p>
          <a:p>
            <a:endParaRPr lang="en-US" dirty="0" smtClean="0"/>
          </a:p>
          <a:p>
            <a:r>
              <a:rPr lang="en-US" dirty="0" smtClean="0"/>
              <a:t>http://www.carl-abrc.ca/wp-content/uploads/2018/12/CARL-DPWG-Survey-Phase1Report.pdf</a:t>
            </a:r>
          </a:p>
          <a:p>
            <a:r>
              <a:rPr lang="en-US" dirty="0" smtClean="0">
                <a:hlinkClick r:id="rId3"/>
              </a:rPr>
              <a:t>http://www.carl-abrc.ca/wp-content/uploads/2018/12/CARL-DPWG-Survey-Phase2-Report.pdf</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7</a:t>
            </a:fld>
            <a:endParaRPr lang="en-US"/>
          </a:p>
        </p:txBody>
      </p:sp>
    </p:spTree>
    <p:extLst>
      <p:ext uri="{BB962C8B-B14F-4D97-AF65-F5344CB8AC3E}">
        <p14:creationId xmlns:p14="http://schemas.microsoft.com/office/powerpoint/2010/main" val="393256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t>
            </a:r>
            <a:r>
              <a:rPr lang="en-US" baseline="0" dirty="0" err="1" smtClean="0"/>
              <a:t>realised</a:t>
            </a:r>
            <a:r>
              <a:rPr lang="en-US" baseline="0" dirty="0" smtClean="0"/>
              <a:t> that digitized content at UVic is actually distributed across at least nine platforms and systems, and these are just the ones that I know about. Chances are that the figure we reported was not entirely accurate. </a:t>
            </a:r>
            <a:endParaRPr lang="en-US" dirty="0"/>
          </a:p>
        </p:txBody>
      </p:sp>
      <p:sp>
        <p:nvSpPr>
          <p:cNvPr id="4" name="Slide Number Placeholder 3"/>
          <p:cNvSpPr>
            <a:spLocks noGrp="1"/>
          </p:cNvSpPr>
          <p:nvPr>
            <p:ph type="sldNum" sz="quarter" idx="10"/>
          </p:nvPr>
        </p:nvSpPr>
        <p:spPr/>
        <p:txBody>
          <a:bodyPr/>
          <a:lstStyle/>
          <a:p>
            <a:fld id="{78853DEA-73CC-3A4B-9A38-B2D0576BFFFB}" type="slidenum">
              <a:rPr lang="en-US" smtClean="0"/>
              <a:t>8</a:t>
            </a:fld>
            <a:endParaRPr lang="en-US"/>
          </a:p>
        </p:txBody>
      </p:sp>
    </p:spTree>
    <p:extLst>
      <p:ext uri="{BB962C8B-B14F-4D97-AF65-F5344CB8AC3E}">
        <p14:creationId xmlns:p14="http://schemas.microsoft.com/office/powerpoint/2010/main" val="4291968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a:t>
            </a:r>
            <a:r>
              <a:rPr lang="en-US" baseline="0" dirty="0" smtClean="0"/>
              <a:t> of the reason that we can’t provide accurate reports, and we don’t have policies in place, is because we don’t have enough staff dedicated to the problem of digital preservation. </a:t>
            </a:r>
            <a:endParaRPr lang="en-US" dirty="0" smtClean="0"/>
          </a:p>
          <a:p>
            <a:endParaRPr lang="en-US" dirty="0" smtClean="0"/>
          </a:p>
          <a:p>
            <a:r>
              <a:rPr lang="en-US" dirty="0" smtClean="0"/>
              <a:t>http://www.carl-abrc.ca/wp-content/uploads/2018/12/CARL-DPWG-Survey-Phase1Report.pdf</a:t>
            </a:r>
          </a:p>
          <a:p>
            <a:r>
              <a:rPr lang="en-US" dirty="0" smtClean="0">
                <a:hlinkClick r:id="rId3"/>
              </a:rPr>
              <a:t>http://www.carl-abrc.ca/wp-content/uploads/2018/12/CARL-DPWG-Survey-Phase2-Report.pdf</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9</a:t>
            </a:fld>
            <a:endParaRPr lang="en-US"/>
          </a:p>
        </p:txBody>
      </p:sp>
    </p:spTree>
    <p:extLst>
      <p:ext uri="{BB962C8B-B14F-4D97-AF65-F5344CB8AC3E}">
        <p14:creationId xmlns:p14="http://schemas.microsoft.com/office/powerpoint/2010/main" val="4175347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extLst>
      <p:ext uri="{BB962C8B-B14F-4D97-AF65-F5344CB8AC3E}">
        <p14:creationId xmlns:p14="http://schemas.microsoft.com/office/powerpoint/2010/main" val="2661712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1887593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2702083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Clr>
                <a:srgbClr val="1C4587"/>
              </a:buClr>
              <a:buSzPts val="2800"/>
              <a:buFont typeface="Open Sans"/>
              <a:buNone/>
              <a:defRPr>
                <a:solidFill>
                  <a:srgbClr val="1C4587"/>
                </a:solidFill>
                <a:latin typeface="Open Sans"/>
                <a:ea typeface="Open Sans"/>
                <a:cs typeface="Open Sans"/>
                <a:sym typeface="Open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Font typeface="Open Sans"/>
              <a:buChar char="●"/>
              <a:defRPr>
                <a:latin typeface="Open Sans"/>
                <a:ea typeface="Open Sans"/>
                <a:cs typeface="Open Sans"/>
                <a:sym typeface="Open Sans"/>
              </a:defRPr>
            </a:lvl1pPr>
            <a:lvl2pPr marL="914400" lvl="1" indent="-317500">
              <a:spcBef>
                <a:spcPts val="1600"/>
              </a:spcBef>
              <a:spcAft>
                <a:spcPts val="0"/>
              </a:spcAft>
              <a:buSzPts val="1400"/>
              <a:buFont typeface="Open Sans"/>
              <a:buChar char="○"/>
              <a:defRPr>
                <a:latin typeface="Open Sans"/>
                <a:ea typeface="Open Sans"/>
                <a:cs typeface="Open Sans"/>
                <a:sym typeface="Open Sans"/>
              </a:defRPr>
            </a:lvl2pPr>
            <a:lvl3pPr marL="1371600" lvl="2" indent="-317500">
              <a:spcBef>
                <a:spcPts val="1600"/>
              </a:spcBef>
              <a:spcAft>
                <a:spcPts val="0"/>
              </a:spcAft>
              <a:buSzPts val="1400"/>
              <a:buFont typeface="Open Sans"/>
              <a:buChar char="■"/>
              <a:defRPr>
                <a:latin typeface="Open Sans"/>
                <a:ea typeface="Open Sans"/>
                <a:cs typeface="Open Sans"/>
                <a:sym typeface="Open Sans"/>
              </a:defRPr>
            </a:lvl3pPr>
            <a:lvl4pPr marL="1828800" lvl="3" indent="-317500">
              <a:spcBef>
                <a:spcPts val="1600"/>
              </a:spcBef>
              <a:spcAft>
                <a:spcPts val="0"/>
              </a:spcAft>
              <a:buSzPts val="1400"/>
              <a:buFont typeface="Open Sans"/>
              <a:buChar char="●"/>
              <a:defRPr>
                <a:latin typeface="Open Sans"/>
                <a:ea typeface="Open Sans"/>
                <a:cs typeface="Open Sans"/>
                <a:sym typeface="Open Sans"/>
              </a:defRPr>
            </a:lvl4pPr>
            <a:lvl5pPr marL="2286000" lvl="4" indent="-317500">
              <a:spcBef>
                <a:spcPts val="1600"/>
              </a:spcBef>
              <a:spcAft>
                <a:spcPts val="0"/>
              </a:spcAft>
              <a:buSzPts val="1400"/>
              <a:buFont typeface="Open Sans"/>
              <a:buChar char="○"/>
              <a:defRPr>
                <a:latin typeface="Open Sans"/>
                <a:ea typeface="Open Sans"/>
                <a:cs typeface="Open Sans"/>
                <a:sym typeface="Open Sans"/>
              </a:defRPr>
            </a:lvl5pPr>
            <a:lvl6pPr marL="2743200" lvl="5" indent="-317500">
              <a:spcBef>
                <a:spcPts val="1600"/>
              </a:spcBef>
              <a:spcAft>
                <a:spcPts val="0"/>
              </a:spcAft>
              <a:buSzPts val="1400"/>
              <a:buFont typeface="Open Sans"/>
              <a:buChar char="■"/>
              <a:defRPr>
                <a:latin typeface="Open Sans"/>
                <a:ea typeface="Open Sans"/>
                <a:cs typeface="Open Sans"/>
                <a:sym typeface="Open Sans"/>
              </a:defRPr>
            </a:lvl6pPr>
            <a:lvl7pPr marL="3200400" lvl="6" indent="-317500">
              <a:spcBef>
                <a:spcPts val="1600"/>
              </a:spcBef>
              <a:spcAft>
                <a:spcPts val="0"/>
              </a:spcAft>
              <a:buSzPts val="1400"/>
              <a:buFont typeface="Open Sans"/>
              <a:buChar char="●"/>
              <a:defRPr>
                <a:latin typeface="Open Sans"/>
                <a:ea typeface="Open Sans"/>
                <a:cs typeface="Open Sans"/>
                <a:sym typeface="Open Sans"/>
              </a:defRPr>
            </a:lvl7pPr>
            <a:lvl8pPr marL="3657600" lvl="7" indent="-317500">
              <a:spcBef>
                <a:spcPts val="1600"/>
              </a:spcBef>
              <a:spcAft>
                <a:spcPts val="0"/>
              </a:spcAft>
              <a:buSzPts val="1400"/>
              <a:buFont typeface="Open Sans"/>
              <a:buChar char="○"/>
              <a:defRPr>
                <a:latin typeface="Open Sans"/>
                <a:ea typeface="Open Sans"/>
                <a:cs typeface="Open Sans"/>
                <a:sym typeface="Open Sans"/>
              </a:defRPr>
            </a:lvl8pPr>
            <a:lvl9pPr marL="4114800" lvl="8" indent="-317500">
              <a:spcBef>
                <a:spcPts val="1600"/>
              </a:spcBef>
              <a:spcAft>
                <a:spcPts val="1600"/>
              </a:spcAft>
              <a:buSzPts val="1400"/>
              <a:buFont typeface="Open Sans"/>
              <a:buChar char="■"/>
              <a:defRPr>
                <a:latin typeface="Open Sans"/>
                <a:ea typeface="Open Sans"/>
                <a:cs typeface="Open Sans"/>
                <a:sym typeface="Open Sans"/>
              </a:defRPr>
            </a:lvl9pPr>
          </a:lstStyle>
          <a:p>
            <a:endParaRPr/>
          </a:p>
        </p:txBody>
      </p:sp>
      <p:sp>
        <p:nvSpPr>
          <p:cNvPr id="21" name="Google Shape;21;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1" i="0">
                <a:solidFill>
                  <a:srgbClr val="002D5D"/>
                </a:solidFill>
                <a:latin typeface="Calibri"/>
                <a:cs typeface="Calibri"/>
              </a:defRPr>
            </a:lvl1pPr>
          </a:lstStyle>
          <a:p>
            <a:endParaRPr/>
          </a:p>
        </p:txBody>
      </p:sp>
      <p:sp>
        <p:nvSpPr>
          <p:cNvPr id="3" name="Holder 3"/>
          <p:cNvSpPr>
            <a:spLocks noGrp="1"/>
          </p:cNvSpPr>
          <p:nvPr>
            <p:ph sz="half" idx="2"/>
          </p:nvPr>
        </p:nvSpPr>
        <p:spPr>
          <a:xfrm>
            <a:off x="624433" y="1244066"/>
            <a:ext cx="3332322" cy="230832"/>
          </a:xfrm>
          <a:prstGeom prst="rect">
            <a:avLst/>
          </a:prstGeom>
        </p:spPr>
        <p:txBody>
          <a:bodyPr wrap="square" lIns="0" tIns="0" rIns="0" bIns="0">
            <a:spAutoFit/>
          </a:bodyPr>
          <a:lstStyle>
            <a:lvl1pPr>
              <a:defRPr sz="1500" b="0" i="0">
                <a:solidFill>
                  <a:schemeClr val="tx1"/>
                </a:solidFill>
                <a:latin typeface="Calibri"/>
                <a:cs typeface="Calibri"/>
              </a:defRPr>
            </a:lvl1pPr>
          </a:lstStyle>
          <a:p>
            <a:endParaRPr/>
          </a:p>
        </p:txBody>
      </p:sp>
      <p:sp>
        <p:nvSpPr>
          <p:cNvPr id="4" name="Holder 4"/>
          <p:cNvSpPr>
            <a:spLocks noGrp="1"/>
          </p:cNvSpPr>
          <p:nvPr>
            <p:ph sz="half" idx="3"/>
          </p:nvPr>
        </p:nvSpPr>
        <p:spPr>
          <a:xfrm>
            <a:off x="4709160" y="1577340"/>
            <a:ext cx="3977640" cy="3693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19-09-01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88167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Content 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2543485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ontent 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42537256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Content 9">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CA" dirty="0" smtClean="0"/>
              <a:t>Click to edit Master title style</a:t>
            </a:r>
            <a:endParaRPr lang="en-US" dirty="0"/>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2090849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ntent 10">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CA" dirty="0" smtClean="0"/>
              <a:t>Click to edit Master title style</a:t>
            </a:r>
            <a:endParaRPr lang="en-US" dirty="0"/>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31979471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ntent 11">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CA" dirty="0" smtClean="0"/>
              <a:t>Click to edit Master title style</a:t>
            </a:r>
            <a:endParaRPr lang="en-US" dirty="0"/>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3512542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extLst>
      <p:ext uri="{BB962C8B-B14F-4D97-AF65-F5344CB8AC3E}">
        <p14:creationId xmlns:p14="http://schemas.microsoft.com/office/powerpoint/2010/main" val="3668133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extLst>
      <p:ext uri="{BB962C8B-B14F-4D97-AF65-F5344CB8AC3E}">
        <p14:creationId xmlns:p14="http://schemas.microsoft.com/office/powerpoint/2010/main" val="2070986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extLst>
      <p:ext uri="{BB962C8B-B14F-4D97-AF65-F5344CB8AC3E}">
        <p14:creationId xmlns:p14="http://schemas.microsoft.com/office/powerpoint/2010/main" val="3537263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extLst>
      <p:ext uri="{BB962C8B-B14F-4D97-AF65-F5344CB8AC3E}">
        <p14:creationId xmlns:p14="http://schemas.microsoft.com/office/powerpoint/2010/main" val="3113100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CA" dirty="0" smtClean="0"/>
              <a:t>Click to edit Master title style</a:t>
            </a:r>
            <a:endParaRPr lang="en-US" dirty="0"/>
          </a:p>
        </p:txBody>
      </p:sp>
      <p:sp>
        <p:nvSpPr>
          <p:cNvPr id="3" name="Content Placeholder 2"/>
          <p:cNvSpPr>
            <a:spLocks noGrp="1"/>
          </p:cNvSpPr>
          <p:nvPr>
            <p:ph idx="1"/>
          </p:nvPr>
        </p:nvSpPr>
        <p:spPr/>
        <p:txBody>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4040204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2710145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Title 6"/>
          <p:cNvSpPr>
            <a:spLocks noGrp="1"/>
          </p:cNvSpPr>
          <p:nvPr>
            <p:ph type="title"/>
          </p:nvPr>
        </p:nvSpPr>
        <p:spPr/>
        <p:txBody>
          <a:bodyPr/>
          <a:lstStyle/>
          <a:p>
            <a:r>
              <a:rPr lang="en-CA" smtClean="0"/>
              <a:t>Click to edit Master title style</a:t>
            </a:r>
            <a:endParaRPr lang="en-US"/>
          </a:p>
        </p:txBody>
      </p:sp>
    </p:spTree>
    <p:extLst>
      <p:ext uri="{BB962C8B-B14F-4D97-AF65-F5344CB8AC3E}">
        <p14:creationId xmlns:p14="http://schemas.microsoft.com/office/powerpoint/2010/main" val="3998255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nt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310285014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g"/></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theme" Target="../theme/theme10.xml"/><Relationship Id="rId3" Type="http://schemas.openxmlformats.org/officeDocument/2006/relationships/image" Target="../media/image10.jpg"/></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11.xml"/><Relationship Id="rId5" Type="http://schemas.openxmlformats.org/officeDocument/2006/relationships/image" Target="../media/image11.jpg"/><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12.xml"/><Relationship Id="rId3" Type="http://schemas.openxmlformats.org/officeDocument/2006/relationships/image" Target="../media/image12.jpg"/></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13.xml"/><Relationship Id="rId3" Type="http://schemas.openxmlformats.org/officeDocument/2006/relationships/image" Target="../media/image13.jpg"/></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14.xml"/><Relationship Id="rId3" Type="http://schemas.openxmlformats.org/officeDocument/2006/relationships/image" Target="../media/image14.jp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15.xml"/><Relationship Id="rId3" Type="http://schemas.openxmlformats.org/officeDocument/2006/relationships/image" Target="../media/image15.jp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16.xml"/><Relationship Id="rId3" Type="http://schemas.openxmlformats.org/officeDocument/2006/relationships/image" Target="../media/image16.jp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3.xml"/><Relationship Id="rId3" Type="http://schemas.openxmlformats.org/officeDocument/2006/relationships/image" Target="../media/image3.jp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4.xml"/><Relationship Id="rId3" Type="http://schemas.openxmlformats.org/officeDocument/2006/relationships/image" Target="../media/image4.jpg"/></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5.xml"/><Relationship Id="rId3" Type="http://schemas.openxmlformats.org/officeDocument/2006/relationships/image" Target="../media/image5.jpg"/></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theme" Target="../theme/theme6.xml"/><Relationship Id="rId3" Type="http://schemas.openxmlformats.org/officeDocument/2006/relationships/image" Target="../media/image6.jp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7.xml"/><Relationship Id="rId3" Type="http://schemas.openxmlformats.org/officeDocument/2006/relationships/image" Target="../media/image7.jp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8.xml"/><Relationship Id="rId3" Type="http://schemas.openxmlformats.org/officeDocument/2006/relationships/image" Target="../media/image8.jp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theme" Target="../theme/theme9.xml"/><Relationship Id="rId3" Type="http://schemas.openxmlformats.org/officeDocument/2006/relationships/image" Target="../media/image9.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Title Placeholder 1"/>
          <p:cNvSpPr>
            <a:spLocks noGrp="1"/>
          </p:cNvSpPr>
          <p:nvPr>
            <p:ph type="title"/>
          </p:nvPr>
        </p:nvSpPr>
        <p:spPr>
          <a:xfrm>
            <a:off x="457200" y="2039938"/>
            <a:ext cx="82296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Tree>
    <p:extLst>
      <p:ext uri="{BB962C8B-B14F-4D97-AF65-F5344CB8AC3E}">
        <p14:creationId xmlns:p14="http://schemas.microsoft.com/office/powerpoint/2010/main" val="461810047"/>
      </p:ext>
    </p:extLst>
  </p:cSld>
  <p:clrMap bg1="lt1" tx1="dk1" bg2="lt2" tx2="dk2" accent1="accent1" accent2="accent2" accent3="accent3" accent4="accent4" accent5="accent5" accent6="accent6" hlink="hlink" folHlink="folHlink"/>
  <p:sldLayoutIdLst>
    <p:sldLayoutId id="2147483718" r:id="rId1"/>
  </p:sldLayoutIdLst>
  <p:txStyles>
    <p:titleStyle>
      <a:lvl1pPr algn="ctr" defTabSz="457039" rtl="0" eaLnBrk="1" latinLnBrk="0" hangingPunct="1">
        <a:spcBef>
          <a:spcPct val="0"/>
        </a:spcBef>
        <a:buNone/>
        <a:defRPr sz="3600" kern="1200" cap="all">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bg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bg1"/>
          </a:solidFill>
          <a:latin typeface="+mn-lt"/>
          <a:ea typeface="+mn-ea"/>
          <a:cs typeface="+mn-cs"/>
        </a:defRPr>
      </a:lvl2pPr>
      <a:lvl3pPr marL="1142598" indent="-228520" algn="l" defTabSz="457039" rtl="0" eaLnBrk="1" latinLnBrk="0" hangingPunct="1">
        <a:spcBef>
          <a:spcPct val="20000"/>
        </a:spcBef>
        <a:buFont typeface="Arial"/>
        <a:buChar char="•"/>
        <a:defRPr sz="1800" kern="1200">
          <a:solidFill>
            <a:schemeClr val="bg1"/>
          </a:solidFill>
          <a:latin typeface="+mn-lt"/>
          <a:ea typeface="+mn-ea"/>
          <a:cs typeface="+mn-cs"/>
        </a:defRPr>
      </a:lvl3pPr>
      <a:lvl4pPr marL="1599636" indent="-228520" algn="l" defTabSz="457039" rtl="0" eaLnBrk="1" latinLnBrk="0" hangingPunct="1">
        <a:spcBef>
          <a:spcPct val="20000"/>
        </a:spcBef>
        <a:buFont typeface="Arial"/>
        <a:buChar char="–"/>
        <a:defRPr sz="1600" kern="1200">
          <a:solidFill>
            <a:schemeClr val="bg1"/>
          </a:solidFill>
          <a:latin typeface="+mn-lt"/>
          <a:ea typeface="+mn-ea"/>
          <a:cs typeface="+mn-cs"/>
        </a:defRPr>
      </a:lvl4pPr>
      <a:lvl5pPr marL="2056676" indent="-228520" algn="l" defTabSz="457039" rtl="0" eaLnBrk="1" latinLnBrk="0" hangingPunct="1">
        <a:spcBef>
          <a:spcPct val="20000"/>
        </a:spcBef>
        <a:buFont typeface="Arial"/>
        <a:buChar char="»"/>
        <a:defRPr sz="1400" kern="1200">
          <a:solidFill>
            <a:schemeClr val="bg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10.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889000" y="1054102"/>
            <a:ext cx="54737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4" name="Text Placeholder 2"/>
          <p:cNvSpPr>
            <a:spLocks noGrp="1"/>
          </p:cNvSpPr>
          <p:nvPr>
            <p:ph type="body" idx="1"/>
          </p:nvPr>
        </p:nvSpPr>
        <p:spPr>
          <a:xfrm>
            <a:off x="889000" y="2392366"/>
            <a:ext cx="5473700" cy="3390898"/>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2993112176"/>
      </p:ext>
    </p:extLst>
  </p:cSld>
  <p:clrMap bg1="lt1" tx1="dk1" bg2="lt2" tx2="dk2" accent1="accent1" accent2="accent2" accent3="accent3" accent4="accent4" accent5="accent5" accent6="accent6" hlink="hlink" folHlink="folHlink"/>
  <p:sldLayoutIdLst>
    <p:sldLayoutId id="2147483727" r:id="rId1"/>
  </p:sldLayoutIdLst>
  <p:txStyles>
    <p:titleStyle>
      <a:lvl1pPr algn="l" defTabSz="457039" rtl="0" eaLnBrk="1" latinLnBrk="0" hangingPunct="1">
        <a:spcBef>
          <a:spcPct val="0"/>
        </a:spcBef>
        <a:buNone/>
        <a:defRPr sz="2800" kern="1200">
          <a:solidFill>
            <a:srgbClr val="00599A"/>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13.jp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5" name="Text Placeholder 2"/>
          <p:cNvSpPr>
            <a:spLocks noGrp="1"/>
          </p:cNvSpPr>
          <p:nvPr>
            <p:ph type="body" idx="1"/>
          </p:nvPr>
        </p:nvSpPr>
        <p:spPr>
          <a:xfrm>
            <a:off x="1104900" y="2032001"/>
            <a:ext cx="6261100" cy="3822700"/>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1771758820"/>
      </p:ext>
    </p:extLst>
  </p:cSld>
  <p:clrMap bg1="lt1" tx1="dk1" bg2="lt2" tx2="dk2" accent1="accent1" accent2="accent2" accent3="accent3" accent4="accent4" accent5="accent5" accent6="accent6" hlink="hlink" folHlink="folHlink"/>
  <p:sldLayoutIdLst>
    <p:sldLayoutId id="2147483728" r:id="rId1"/>
    <p:sldLayoutId id="2147483734" r:id="rId2"/>
    <p:sldLayoutId id="2147483735" r:id="rId3"/>
  </p:sldLayoutIdLst>
  <p:txStyles>
    <p:titleStyle>
      <a:lvl1pPr algn="l" defTabSz="191944" rtl="0" eaLnBrk="1" latinLnBrk="0" hangingPunct="1">
        <a:spcBef>
          <a:spcPct val="0"/>
        </a:spcBef>
        <a:buNone/>
        <a:defRPr sz="2800" kern="1200">
          <a:solidFill>
            <a:schemeClr val="tx2">
              <a:lumMod val="60000"/>
              <a:lumOff val="40000"/>
            </a:schemeClr>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14.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5" name="Text Placeholder 2"/>
          <p:cNvSpPr>
            <a:spLocks noGrp="1"/>
          </p:cNvSpPr>
          <p:nvPr>
            <p:ph type="body" idx="1"/>
          </p:nvPr>
        </p:nvSpPr>
        <p:spPr>
          <a:xfrm>
            <a:off x="1104900" y="2032001"/>
            <a:ext cx="6261100" cy="3822700"/>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2932500496"/>
      </p:ext>
    </p:extLst>
  </p:cSld>
  <p:clrMap bg1="lt1" tx1="dk1" bg2="lt2" tx2="dk2" accent1="accent1" accent2="accent2" accent3="accent3" accent4="accent4" accent5="accent5" accent6="accent6" hlink="hlink" folHlink="folHlink"/>
  <p:sldLayoutIdLst>
    <p:sldLayoutId id="2147483729" r:id="rId1"/>
  </p:sldLayoutIdLst>
  <p:txStyles>
    <p:titleStyle>
      <a:lvl1pPr algn="l" defTabSz="191944" rtl="0" eaLnBrk="1" latinLnBrk="0" hangingPunct="1">
        <a:spcBef>
          <a:spcPct val="0"/>
        </a:spcBef>
        <a:buNone/>
        <a:defRPr sz="2800" kern="1200">
          <a:solidFill>
            <a:srgbClr val="005191"/>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15.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1717675"/>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4" name="Text Placeholder 2"/>
          <p:cNvSpPr>
            <a:spLocks noGrp="1"/>
          </p:cNvSpPr>
          <p:nvPr>
            <p:ph type="body" idx="1"/>
          </p:nvPr>
        </p:nvSpPr>
        <p:spPr>
          <a:xfrm>
            <a:off x="1104900" y="3043238"/>
            <a:ext cx="6261100" cy="3154362"/>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2337090812"/>
      </p:ext>
    </p:extLst>
  </p:cSld>
  <p:clrMap bg1="lt1" tx1="dk1" bg2="lt2" tx2="dk2" accent1="accent1" accent2="accent2" accent3="accent3" accent4="accent4" accent5="accent5" accent6="accent6" hlink="hlink" folHlink="folHlink"/>
  <p:sldLayoutIdLst>
    <p:sldLayoutId id="2147483730" r:id="rId1"/>
  </p:sldLayoutIdLst>
  <p:txStyles>
    <p:titleStyle>
      <a:lvl1pPr algn="l" defTabSz="191944" rtl="0" eaLnBrk="1" latinLnBrk="0" hangingPunct="1">
        <a:spcBef>
          <a:spcPct val="0"/>
        </a:spcBef>
        <a:buNone/>
        <a:defRPr sz="2800" kern="1200">
          <a:solidFill>
            <a:schemeClr val="tx2">
              <a:lumMod val="60000"/>
              <a:lumOff val="40000"/>
            </a:schemeClr>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UC+M_04180_UnveilingMat16.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1717675"/>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5" name="Text Placeholder 2"/>
          <p:cNvSpPr>
            <a:spLocks noGrp="1"/>
          </p:cNvSpPr>
          <p:nvPr>
            <p:ph type="body" idx="1"/>
          </p:nvPr>
        </p:nvSpPr>
        <p:spPr>
          <a:xfrm>
            <a:off x="1104900" y="3043238"/>
            <a:ext cx="6261100" cy="3154362"/>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2015773711"/>
      </p:ext>
    </p:extLst>
  </p:cSld>
  <p:clrMap bg1="lt1" tx1="dk1" bg2="lt2" tx2="dk2" accent1="accent1" accent2="accent2" accent3="accent3" accent4="accent4" accent5="accent5" accent6="accent6" hlink="hlink" folHlink="folHlink"/>
  <p:sldLayoutIdLst>
    <p:sldLayoutId id="2147483731" r:id="rId1"/>
  </p:sldLayoutIdLst>
  <p:txStyles>
    <p:titleStyle>
      <a:lvl1pPr algn="l" defTabSz="191944" rtl="0" eaLnBrk="1" latinLnBrk="0" hangingPunct="1">
        <a:spcBef>
          <a:spcPct val="0"/>
        </a:spcBef>
        <a:buNone/>
        <a:defRPr sz="2800" kern="1200">
          <a:solidFill>
            <a:srgbClr val="005191"/>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17.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1104900" y="1196975"/>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5" name="Text Placeholder 2"/>
          <p:cNvSpPr>
            <a:spLocks noGrp="1"/>
          </p:cNvSpPr>
          <p:nvPr>
            <p:ph type="body" idx="1"/>
          </p:nvPr>
        </p:nvSpPr>
        <p:spPr>
          <a:xfrm>
            <a:off x="1104900" y="2522538"/>
            <a:ext cx="6261100" cy="2925762"/>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3250747546"/>
      </p:ext>
    </p:extLst>
  </p:cSld>
  <p:clrMap bg1="lt1" tx1="dk1" bg2="lt2" tx2="dk2" accent1="accent1" accent2="accent2" accent3="accent3" accent4="accent4" accent5="accent5" accent6="accent6" hlink="hlink" folHlink="folHlink"/>
  <p:sldLayoutIdLst>
    <p:sldLayoutId id="2147483732" r:id="rId1"/>
  </p:sldLayoutIdLst>
  <p:txStyles>
    <p:titleStyle>
      <a:lvl1pPr algn="l" defTabSz="457039" rtl="0" eaLnBrk="1" latinLnBrk="0" hangingPunct="1">
        <a:spcBef>
          <a:spcPct val="0"/>
        </a:spcBef>
        <a:buNone/>
        <a:defRPr sz="2800" kern="1200" cap="none">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bg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bg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bg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bg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bg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18.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1196975"/>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4" name="Text Placeholder 2"/>
          <p:cNvSpPr>
            <a:spLocks noGrp="1"/>
          </p:cNvSpPr>
          <p:nvPr>
            <p:ph type="body" idx="1"/>
          </p:nvPr>
        </p:nvSpPr>
        <p:spPr>
          <a:xfrm>
            <a:off x="1104900" y="2522538"/>
            <a:ext cx="6261100" cy="2925762"/>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3712293339"/>
      </p:ext>
    </p:extLst>
  </p:cSld>
  <p:clrMap bg1="lt1" tx1="dk1" bg2="lt2" tx2="dk2" accent1="accent1" accent2="accent2" accent3="accent3" accent4="accent4" accent5="accent5" accent6="accent6" hlink="hlink" folHlink="folHlink"/>
  <p:sldLayoutIdLst>
    <p:sldLayoutId id="2147483733" r:id="rId1"/>
  </p:sldLayoutIdLst>
  <p:txStyles>
    <p:titleStyle>
      <a:lvl1pPr algn="l" defTabSz="457039" rtl="0" eaLnBrk="1" latinLnBrk="0" hangingPunct="1">
        <a:spcBef>
          <a:spcPct val="0"/>
        </a:spcBef>
        <a:buNone/>
        <a:defRPr sz="2800" kern="1200" cap="none">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bg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bg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bg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bg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bg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457200" y="2052638"/>
            <a:ext cx="82296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Tree>
    <p:extLst>
      <p:ext uri="{BB962C8B-B14F-4D97-AF65-F5344CB8AC3E}">
        <p14:creationId xmlns:p14="http://schemas.microsoft.com/office/powerpoint/2010/main" val="2721673740"/>
      </p:ext>
    </p:extLst>
  </p:cSld>
  <p:clrMap bg1="lt1" tx1="dk1" bg2="lt2" tx2="dk2" accent1="accent1" accent2="accent2" accent3="accent3" accent4="accent4" accent5="accent5" accent6="accent6" hlink="hlink" folHlink="folHlink"/>
  <p:sldLayoutIdLst>
    <p:sldLayoutId id="2147483719" r:id="rId1"/>
  </p:sldLayoutIdLst>
  <p:txStyles>
    <p:titleStyle>
      <a:lvl1pPr algn="ctr" defTabSz="457039" rtl="0" eaLnBrk="1" latinLnBrk="0" hangingPunct="1">
        <a:spcBef>
          <a:spcPct val="0"/>
        </a:spcBef>
        <a:buNone/>
        <a:defRPr sz="3600" kern="1200" cap="all">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3.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457200" y="2078038"/>
            <a:ext cx="82296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Tree>
    <p:extLst>
      <p:ext uri="{BB962C8B-B14F-4D97-AF65-F5344CB8AC3E}">
        <p14:creationId xmlns:p14="http://schemas.microsoft.com/office/powerpoint/2010/main" val="839486021"/>
      </p:ext>
    </p:extLst>
  </p:cSld>
  <p:clrMap bg1="lt1" tx1="dk1" bg2="lt2" tx2="dk2" accent1="accent1" accent2="accent2" accent3="accent3" accent4="accent4" accent5="accent5" accent6="accent6" hlink="hlink" folHlink="folHlink"/>
  <p:sldLayoutIdLst>
    <p:sldLayoutId id="2147483720" r:id="rId1"/>
  </p:sldLayoutIdLst>
  <p:txStyles>
    <p:titleStyle>
      <a:lvl1pPr algn="ctr" defTabSz="457039" rtl="0" eaLnBrk="1" latinLnBrk="0" hangingPunct="1">
        <a:spcBef>
          <a:spcPct val="0"/>
        </a:spcBef>
        <a:buNone/>
        <a:defRPr sz="3600" kern="1200" cap="all">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4.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927100" y="774700"/>
            <a:ext cx="4127500" cy="26162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Tree>
    <p:extLst>
      <p:ext uri="{BB962C8B-B14F-4D97-AF65-F5344CB8AC3E}">
        <p14:creationId xmlns:p14="http://schemas.microsoft.com/office/powerpoint/2010/main" val="1399013443"/>
      </p:ext>
    </p:extLst>
  </p:cSld>
  <p:clrMap bg1="lt1" tx1="dk1" bg2="lt2" tx2="dk2" accent1="accent1" accent2="accent2" accent3="accent3" accent4="accent4" accent5="accent5" accent6="accent6" hlink="hlink" folHlink="folHlink"/>
  <p:sldLayoutIdLst>
    <p:sldLayoutId id="2147483722" r:id="rId1"/>
  </p:sldLayoutIdLst>
  <p:txStyles>
    <p:titleStyle>
      <a:lvl1pPr algn="l" defTabSz="457039" rtl="0" eaLnBrk="1" latinLnBrk="0" hangingPunct="1">
        <a:spcBef>
          <a:spcPct val="0"/>
        </a:spcBef>
        <a:buNone/>
        <a:defRPr sz="3600" kern="1200">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5.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457200" y="3957638"/>
            <a:ext cx="82296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Tree>
    <p:extLst>
      <p:ext uri="{BB962C8B-B14F-4D97-AF65-F5344CB8AC3E}">
        <p14:creationId xmlns:p14="http://schemas.microsoft.com/office/powerpoint/2010/main" val="2050879991"/>
      </p:ext>
    </p:extLst>
  </p:cSld>
  <p:clrMap bg1="lt1" tx1="dk1" bg2="lt2" tx2="dk2" accent1="accent1" accent2="accent2" accent3="accent3" accent4="accent4" accent5="accent5" accent6="accent6" hlink="hlink" folHlink="folHlink"/>
  <p:sldLayoutIdLst>
    <p:sldLayoutId id="2147483723" r:id="rId1"/>
  </p:sldLayoutIdLst>
  <p:txStyles>
    <p:titleStyle>
      <a:lvl1pPr algn="ctr" defTabSz="457039" rtl="0" eaLnBrk="1" latinLnBrk="0" hangingPunct="1">
        <a:spcBef>
          <a:spcPct val="0"/>
        </a:spcBef>
        <a:buNone/>
        <a:defRPr sz="3600" kern="1200" cap="all">
          <a:solidFill>
            <a:srgbClr val="005294"/>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6.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706438"/>
            <a:ext cx="66040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4" name="Text Placeholder 2"/>
          <p:cNvSpPr>
            <a:spLocks noGrp="1"/>
          </p:cNvSpPr>
          <p:nvPr>
            <p:ph type="body" idx="1"/>
          </p:nvPr>
        </p:nvSpPr>
        <p:spPr>
          <a:xfrm>
            <a:off x="1104900" y="2032001"/>
            <a:ext cx="6604000" cy="3822700"/>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2527882418"/>
      </p:ext>
    </p:extLst>
  </p:cSld>
  <p:clrMap bg1="lt1" tx1="dk1" bg2="lt2" tx2="dk2" accent1="accent1" accent2="accent2" accent3="accent3" accent4="accent4" accent5="accent5" accent6="accent6" hlink="hlink" folHlink="folHlink"/>
  <p:sldLayoutIdLst>
    <p:sldLayoutId id="2147483716"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7.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12" name="Text Placeholder 2"/>
          <p:cNvSpPr>
            <a:spLocks noGrp="1"/>
          </p:cNvSpPr>
          <p:nvPr>
            <p:ph type="body" idx="1"/>
          </p:nvPr>
        </p:nvSpPr>
        <p:spPr>
          <a:xfrm>
            <a:off x="1104900" y="2032000"/>
            <a:ext cx="6261100" cy="4152899"/>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70054874"/>
      </p:ext>
    </p:extLst>
  </p:cSld>
  <p:clrMap bg1="lt1" tx1="dk1" bg2="lt2" tx2="dk2" accent1="accent1" accent2="accent2" accent3="accent3" accent4="accent4" accent5="accent5" accent6="accent6" hlink="hlink" folHlink="folHlink"/>
  <p:sldLayoutIdLst>
    <p:sldLayoutId id="2147483724"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UC+M_04180_UnveilingMat8.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descr="UC+M_04180_UnveilingMat8.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6" name="Text Placeholder 2"/>
          <p:cNvSpPr>
            <a:spLocks noGrp="1"/>
          </p:cNvSpPr>
          <p:nvPr>
            <p:ph type="body" idx="1"/>
          </p:nvPr>
        </p:nvSpPr>
        <p:spPr>
          <a:xfrm>
            <a:off x="1104900" y="2032000"/>
            <a:ext cx="6261100" cy="4152899"/>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1625054339"/>
      </p:ext>
    </p:extLst>
  </p:cSld>
  <p:clrMap bg1="lt1" tx1="dk1" bg2="lt2" tx2="dk2" accent1="accent1" accent2="accent2" accent3="accent3" accent4="accent4" accent5="accent5" accent6="accent6" hlink="hlink" folHlink="folHlink"/>
  <p:sldLayoutIdLst>
    <p:sldLayoutId id="2147483725"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9.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3073400" y="858838"/>
            <a:ext cx="54737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4" name="Text Placeholder 2"/>
          <p:cNvSpPr>
            <a:spLocks noGrp="1"/>
          </p:cNvSpPr>
          <p:nvPr>
            <p:ph type="body" idx="1"/>
          </p:nvPr>
        </p:nvSpPr>
        <p:spPr>
          <a:xfrm>
            <a:off x="3073400" y="2197102"/>
            <a:ext cx="5473700" cy="3390898"/>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2525386287"/>
      </p:ext>
    </p:extLst>
  </p:cSld>
  <p:clrMap bg1="lt1" tx1="dk1" bg2="lt2" tx2="dk2" accent1="accent1" accent2="accent2" accent3="accent3" accent4="accent4" accent5="accent5" accent6="accent6" hlink="hlink" folHlink="folHlink"/>
  <p:sldLayoutIdLst>
    <p:sldLayoutId id="2147483726"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8.png"/><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0.png"/><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9.jp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52.jp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5.tiff"/></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jp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332656"/>
            <a:ext cx="8352928" cy="2232248"/>
          </a:xfrm>
        </p:spPr>
        <p:txBody>
          <a:bodyPr>
            <a:noAutofit/>
          </a:bodyPr>
          <a:lstStyle/>
          <a:p>
            <a:r>
              <a:rPr lang="en-CA" sz="4400" dirty="0">
                <a:solidFill>
                  <a:srgbClr val="1F497D"/>
                </a:solidFill>
              </a:rPr>
              <a:t>Digital Preservation: </a:t>
            </a:r>
            <a:r>
              <a:rPr lang="en-CA" sz="4400" dirty="0" smtClean="0">
                <a:solidFill>
                  <a:srgbClr val="1F497D"/>
                </a:solidFill>
              </a:rPr>
              <a:t/>
            </a:r>
            <a:br>
              <a:rPr lang="en-CA" sz="4400" dirty="0" smtClean="0">
                <a:solidFill>
                  <a:srgbClr val="1F497D"/>
                </a:solidFill>
              </a:rPr>
            </a:br>
            <a:r>
              <a:rPr lang="en-CA" sz="4400" dirty="0" smtClean="0">
                <a:solidFill>
                  <a:srgbClr val="1F497D"/>
                </a:solidFill>
              </a:rPr>
              <a:t>Local </a:t>
            </a:r>
            <a:r>
              <a:rPr lang="en-CA" sz="4400" dirty="0">
                <a:solidFill>
                  <a:srgbClr val="1F497D"/>
                </a:solidFill>
              </a:rPr>
              <a:t>Problems, </a:t>
            </a:r>
            <a:r>
              <a:rPr lang="en-CA" sz="4400" dirty="0" smtClean="0">
                <a:solidFill>
                  <a:srgbClr val="1F497D"/>
                </a:solidFill>
              </a:rPr>
              <a:t/>
            </a:r>
            <a:br>
              <a:rPr lang="en-CA" sz="4400" dirty="0" smtClean="0">
                <a:solidFill>
                  <a:srgbClr val="1F497D"/>
                </a:solidFill>
              </a:rPr>
            </a:br>
            <a:r>
              <a:rPr lang="en-CA" sz="4400" dirty="0" smtClean="0">
                <a:solidFill>
                  <a:srgbClr val="1F497D"/>
                </a:solidFill>
              </a:rPr>
              <a:t>Networked Solutions</a:t>
            </a:r>
            <a:endParaRPr lang="en-US" sz="4400" dirty="0">
              <a:solidFill>
                <a:srgbClr val="1F497D"/>
              </a:solidFill>
            </a:endParaRPr>
          </a:p>
        </p:txBody>
      </p:sp>
      <p:sp>
        <p:nvSpPr>
          <p:cNvPr id="3" name="Content Placeholder 2"/>
          <p:cNvSpPr>
            <a:spLocks noGrp="1"/>
          </p:cNvSpPr>
          <p:nvPr>
            <p:ph idx="1"/>
          </p:nvPr>
        </p:nvSpPr>
        <p:spPr>
          <a:xfrm>
            <a:off x="467544" y="4480273"/>
            <a:ext cx="4176464" cy="1829047"/>
          </a:xfrm>
        </p:spPr>
        <p:txBody>
          <a:bodyPr>
            <a:normAutofit fontScale="92500"/>
          </a:bodyPr>
          <a:lstStyle/>
          <a:p>
            <a:pPr marL="0" indent="0">
              <a:buNone/>
            </a:pPr>
            <a:r>
              <a:rPr lang="en-US" dirty="0" smtClean="0"/>
              <a:t>Lisa Goddard</a:t>
            </a:r>
          </a:p>
          <a:p>
            <a:pPr marL="0" indent="0">
              <a:buNone/>
            </a:pPr>
            <a:r>
              <a:rPr lang="en-US" dirty="0" smtClean="0"/>
              <a:t>AUL Digital Scholarship</a:t>
            </a:r>
          </a:p>
          <a:p>
            <a:pPr marL="0" indent="0">
              <a:buNone/>
            </a:pPr>
            <a:r>
              <a:rPr lang="en-US" dirty="0" smtClean="0"/>
              <a:t>University of Victoria Libraries</a:t>
            </a:r>
          </a:p>
          <a:p>
            <a:pPr marL="0" indent="0">
              <a:buNone/>
            </a:pPr>
            <a:r>
              <a:rPr lang="en-US" dirty="0" smtClean="0"/>
              <a:t>PRRLA 2019, Seoul</a:t>
            </a:r>
            <a:endParaRPr lang="en-US" dirty="0"/>
          </a:p>
        </p:txBody>
      </p:sp>
      <p:pic>
        <p:nvPicPr>
          <p:cNvPr id="4" name="Picture 3"/>
          <p:cNvPicPr>
            <a:picLocks noChangeAspect="1"/>
          </p:cNvPicPr>
          <p:nvPr/>
        </p:nvPicPr>
        <p:blipFill>
          <a:blip r:embed="rId3"/>
          <a:stretch>
            <a:fillRect/>
          </a:stretch>
        </p:blipFill>
        <p:spPr>
          <a:xfrm>
            <a:off x="0" y="2799516"/>
            <a:ext cx="9144000" cy="1421572"/>
          </a:xfrm>
          <a:prstGeom prst="rect">
            <a:avLst/>
          </a:prstGeom>
        </p:spPr>
      </p:pic>
    </p:spTree>
    <p:extLst>
      <p:ext uri="{BB962C8B-B14F-4D97-AF65-F5344CB8AC3E}">
        <p14:creationId xmlns:p14="http://schemas.microsoft.com/office/powerpoint/2010/main" val="390187311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rson_black_72x7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00254"/>
            <a:ext cx="1224136" cy="1224136"/>
          </a:xfrm>
          <a:prstGeom prst="rect">
            <a:avLst/>
          </a:prstGeom>
        </p:spPr>
      </p:pic>
      <p:pic>
        <p:nvPicPr>
          <p:cNvPr id="5" name="Picture 4" descr="person_black_72x7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568" y="200254"/>
            <a:ext cx="1224136" cy="1224136"/>
          </a:xfrm>
          <a:prstGeom prst="rect">
            <a:avLst/>
          </a:prstGeom>
        </p:spPr>
      </p:pic>
      <p:pic>
        <p:nvPicPr>
          <p:cNvPr id="6" name="Picture 5" descr="person_black_72x7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280374"/>
            <a:ext cx="1224136" cy="1224136"/>
          </a:xfrm>
          <a:prstGeom prst="rect">
            <a:avLst/>
          </a:prstGeom>
        </p:spPr>
      </p:pic>
      <p:pic>
        <p:nvPicPr>
          <p:cNvPr id="7" name="Picture 6" descr="person_black_72x7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360494"/>
            <a:ext cx="1224136" cy="1224136"/>
          </a:xfrm>
          <a:prstGeom prst="rect">
            <a:avLst/>
          </a:prstGeom>
        </p:spPr>
      </p:pic>
      <p:sp>
        <p:nvSpPr>
          <p:cNvPr id="8" name="Rectangle 7"/>
          <p:cNvSpPr/>
          <p:nvPr/>
        </p:nvSpPr>
        <p:spPr>
          <a:xfrm>
            <a:off x="7939123" y="5290658"/>
            <a:ext cx="881349" cy="1090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3707904" y="479574"/>
            <a:ext cx="2664296" cy="584776"/>
          </a:xfrm>
          <a:prstGeom prst="rect">
            <a:avLst/>
          </a:prstGeom>
          <a:noFill/>
        </p:spPr>
        <p:txBody>
          <a:bodyPr wrap="square" rtlCol="0">
            <a:spAutoFit/>
          </a:bodyPr>
          <a:lstStyle/>
          <a:p>
            <a:r>
              <a:rPr lang="en-US" sz="3200" dirty="0" smtClean="0"/>
              <a:t>Programmers</a:t>
            </a:r>
            <a:endParaRPr lang="en-US" sz="3200" dirty="0"/>
          </a:p>
        </p:txBody>
      </p:sp>
      <p:sp>
        <p:nvSpPr>
          <p:cNvPr id="13" name="TextBox 12"/>
          <p:cNvSpPr txBox="1"/>
          <p:nvPr/>
        </p:nvSpPr>
        <p:spPr>
          <a:xfrm>
            <a:off x="3707904" y="1352382"/>
            <a:ext cx="4824536" cy="1077218"/>
          </a:xfrm>
          <a:prstGeom prst="rect">
            <a:avLst/>
          </a:prstGeom>
          <a:noFill/>
        </p:spPr>
        <p:txBody>
          <a:bodyPr wrap="square" rtlCol="0">
            <a:spAutoFit/>
          </a:bodyPr>
          <a:lstStyle/>
          <a:p>
            <a:r>
              <a:rPr lang="en-US" sz="3200" dirty="0" smtClean="0"/>
              <a:t>Digital Preservation Librarian</a:t>
            </a:r>
            <a:endParaRPr lang="en-US" sz="3200" dirty="0"/>
          </a:p>
        </p:txBody>
      </p:sp>
      <p:sp>
        <p:nvSpPr>
          <p:cNvPr id="14" name="TextBox 13"/>
          <p:cNvSpPr txBox="1"/>
          <p:nvPr/>
        </p:nvSpPr>
        <p:spPr>
          <a:xfrm>
            <a:off x="3707904" y="2639814"/>
            <a:ext cx="4824536" cy="584776"/>
          </a:xfrm>
          <a:prstGeom prst="rect">
            <a:avLst/>
          </a:prstGeom>
          <a:noFill/>
        </p:spPr>
        <p:txBody>
          <a:bodyPr wrap="square" rtlCol="0">
            <a:spAutoFit/>
          </a:bodyPr>
          <a:lstStyle/>
          <a:p>
            <a:r>
              <a:rPr lang="en-US" sz="3200" dirty="0" smtClean="0"/>
              <a:t>Data Curation Librarian</a:t>
            </a:r>
            <a:endParaRPr lang="en-US" sz="3200" dirty="0"/>
          </a:p>
        </p:txBody>
      </p:sp>
      <p:pic>
        <p:nvPicPr>
          <p:cNvPr id="15" name="Picture 14" descr="person_black_72x7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3440614"/>
            <a:ext cx="1224136" cy="1224136"/>
          </a:xfrm>
          <a:prstGeom prst="rect">
            <a:avLst/>
          </a:prstGeom>
        </p:spPr>
      </p:pic>
      <p:sp>
        <p:nvSpPr>
          <p:cNvPr id="16" name="TextBox 15"/>
          <p:cNvSpPr txBox="1"/>
          <p:nvPr/>
        </p:nvSpPr>
        <p:spPr>
          <a:xfrm>
            <a:off x="3707904" y="3515524"/>
            <a:ext cx="4824536" cy="1077218"/>
          </a:xfrm>
          <a:prstGeom prst="rect">
            <a:avLst/>
          </a:prstGeom>
          <a:noFill/>
        </p:spPr>
        <p:txBody>
          <a:bodyPr wrap="square" rtlCol="0">
            <a:spAutoFit/>
          </a:bodyPr>
          <a:lstStyle/>
          <a:p>
            <a:r>
              <a:rPr lang="en-US" sz="3200" dirty="0" smtClean="0"/>
              <a:t>Head of Systems +</a:t>
            </a:r>
          </a:p>
          <a:p>
            <a:r>
              <a:rPr lang="en-US" sz="3200" dirty="0" smtClean="0"/>
              <a:t>Head of Metadata</a:t>
            </a:r>
            <a:endParaRPr lang="en-US" sz="3200" dirty="0"/>
          </a:p>
        </p:txBody>
      </p:sp>
      <p:sp>
        <p:nvSpPr>
          <p:cNvPr id="18" name="TextBox 17"/>
          <p:cNvSpPr txBox="1"/>
          <p:nvPr/>
        </p:nvSpPr>
        <p:spPr>
          <a:xfrm>
            <a:off x="3707904" y="4667652"/>
            <a:ext cx="5256584" cy="1569660"/>
          </a:xfrm>
          <a:prstGeom prst="rect">
            <a:avLst/>
          </a:prstGeom>
          <a:noFill/>
        </p:spPr>
        <p:txBody>
          <a:bodyPr wrap="square" rtlCol="0">
            <a:spAutoFit/>
          </a:bodyPr>
          <a:lstStyle/>
          <a:p>
            <a:r>
              <a:rPr lang="en-US" sz="3200" dirty="0" smtClean="0"/>
              <a:t>AUL Digital Scholarship, Archivists, </a:t>
            </a:r>
            <a:r>
              <a:rPr lang="en-US" sz="3200" dirty="0" err="1" smtClean="0"/>
              <a:t>Schol</a:t>
            </a:r>
            <a:r>
              <a:rPr lang="en-US" sz="3200" dirty="0" smtClean="0"/>
              <a:t> </a:t>
            </a:r>
            <a:r>
              <a:rPr lang="en-US" sz="3200" dirty="0" err="1" smtClean="0"/>
              <a:t>Comms</a:t>
            </a:r>
            <a:r>
              <a:rPr lang="en-US" sz="3200" dirty="0" smtClean="0"/>
              <a:t> Librarian, Digitization Staff</a:t>
            </a:r>
          </a:p>
        </p:txBody>
      </p:sp>
      <p:pic>
        <p:nvPicPr>
          <p:cNvPr id="17" name="Picture 16"/>
          <p:cNvPicPr>
            <a:picLocks noChangeAspect="1"/>
          </p:cNvPicPr>
          <p:nvPr/>
        </p:nvPicPr>
        <p:blipFill>
          <a:blip r:embed="rId3"/>
          <a:stretch>
            <a:fillRect/>
          </a:stretch>
        </p:blipFill>
        <p:spPr>
          <a:xfrm>
            <a:off x="611560" y="4808766"/>
            <a:ext cx="1186327" cy="1186327"/>
          </a:xfrm>
          <a:prstGeom prst="rect">
            <a:avLst/>
          </a:prstGeom>
        </p:spPr>
      </p:pic>
    </p:spTree>
    <p:extLst>
      <p:ext uri="{BB962C8B-B14F-4D97-AF65-F5344CB8AC3E}">
        <p14:creationId xmlns:p14="http://schemas.microsoft.com/office/powerpoint/2010/main" val="321595462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111067" y="5236634"/>
            <a:ext cx="788809" cy="10667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25033" y="16405"/>
            <a:ext cx="6582835" cy="931862"/>
          </a:xfrm>
        </p:spPr>
        <p:txBody>
          <a:bodyPr>
            <a:normAutofit/>
          </a:bodyPr>
          <a:lstStyle/>
          <a:p>
            <a:pPr algn="ctr"/>
            <a:r>
              <a:rPr lang="en-US" sz="3200" dirty="0" smtClean="0">
                <a:solidFill>
                  <a:srgbClr val="0E3C75"/>
                </a:solidFill>
              </a:rPr>
              <a:t>Local Digital Asset Management</a:t>
            </a:r>
            <a:endParaRPr lang="en-US" sz="3200" dirty="0">
              <a:solidFill>
                <a:srgbClr val="0E3C75"/>
              </a:solidFill>
            </a:endParaRPr>
          </a:p>
        </p:txBody>
      </p:sp>
      <p:pic>
        <p:nvPicPr>
          <p:cNvPr id="6" name="Picture 5" descr="locks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628" y="4637513"/>
            <a:ext cx="1689748" cy="1455783"/>
          </a:xfrm>
          <a:prstGeom prst="rect">
            <a:avLst/>
          </a:prstGeom>
        </p:spPr>
      </p:pic>
      <p:pic>
        <p:nvPicPr>
          <p:cNvPr id="11" name="Picture 10" descr="hydra+spotlight.png"/>
          <p:cNvPicPr>
            <a:picLocks noChangeAspect="1"/>
          </p:cNvPicPr>
          <p:nvPr/>
        </p:nvPicPr>
        <p:blipFill rotWithShape="1">
          <a:blip r:embed="rId4">
            <a:extLst>
              <a:ext uri="{28A0092B-C50C-407E-A947-70E740481C1C}">
                <a14:useLocalDpi xmlns:a14="http://schemas.microsoft.com/office/drawing/2010/main" val="0"/>
              </a:ext>
            </a:extLst>
          </a:blip>
          <a:srcRect t="53823" r="4624" b="8767"/>
          <a:stretch/>
        </p:blipFill>
        <p:spPr>
          <a:xfrm>
            <a:off x="46190" y="3636440"/>
            <a:ext cx="4112629" cy="1156100"/>
          </a:xfrm>
          <a:prstGeom prst="rect">
            <a:avLst/>
          </a:prstGeom>
        </p:spPr>
      </p:pic>
      <p:cxnSp>
        <p:nvCxnSpPr>
          <p:cNvPr id="13" name="Straight Arrow Connector 12"/>
          <p:cNvCxnSpPr/>
          <p:nvPr/>
        </p:nvCxnSpPr>
        <p:spPr>
          <a:xfrm flipV="1">
            <a:off x="4283968" y="2060848"/>
            <a:ext cx="1422400"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4356100" y="3505200"/>
            <a:ext cx="130386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4303129" y="4406900"/>
            <a:ext cx="1297571" cy="558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 name="Picture 3" descr="samvera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662" y="1727200"/>
            <a:ext cx="2900120" cy="1629499"/>
          </a:xfrm>
          <a:prstGeom prst="rect">
            <a:avLst/>
          </a:prstGeom>
        </p:spPr>
      </p:pic>
      <p:pic>
        <p:nvPicPr>
          <p:cNvPr id="12" name="Picture 11"/>
          <p:cNvPicPr>
            <a:picLocks noChangeAspect="1"/>
          </p:cNvPicPr>
          <p:nvPr/>
        </p:nvPicPr>
        <p:blipFill>
          <a:blip r:embed="rId6"/>
          <a:stretch>
            <a:fillRect/>
          </a:stretch>
        </p:blipFill>
        <p:spPr>
          <a:xfrm>
            <a:off x="5940152" y="2924944"/>
            <a:ext cx="2361990" cy="1082770"/>
          </a:xfrm>
          <a:prstGeom prst="rect">
            <a:avLst/>
          </a:prstGeom>
        </p:spPr>
      </p:pic>
      <p:pic>
        <p:nvPicPr>
          <p:cNvPr id="14" name="Picture 13" descr="datacentr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5700" y="896005"/>
            <a:ext cx="1512168" cy="1662390"/>
          </a:xfrm>
          <a:prstGeom prst="rect">
            <a:avLst/>
          </a:prstGeom>
        </p:spPr>
      </p:pic>
      <p:sp>
        <p:nvSpPr>
          <p:cNvPr id="16" name="Rectangle 15"/>
          <p:cNvSpPr/>
          <p:nvPr/>
        </p:nvSpPr>
        <p:spPr>
          <a:xfrm>
            <a:off x="390599" y="5210036"/>
            <a:ext cx="4109393" cy="523220"/>
          </a:xfrm>
          <a:prstGeom prst="rect">
            <a:avLst/>
          </a:prstGeom>
        </p:spPr>
        <p:txBody>
          <a:bodyPr wrap="none">
            <a:spAutoFit/>
          </a:bodyPr>
          <a:lstStyle/>
          <a:p>
            <a:r>
              <a:rPr lang="en-US" sz="2800" dirty="0"/>
              <a:t>http://</a:t>
            </a:r>
            <a:r>
              <a:rPr lang="en-US" sz="2800" dirty="0" err="1"/>
              <a:t>vault.library.uvic.ca</a:t>
            </a:r>
            <a:endParaRPr lang="en-US" sz="2800" dirty="0"/>
          </a:p>
        </p:txBody>
      </p:sp>
    </p:spTree>
    <p:extLst>
      <p:ext uri="{BB962C8B-B14F-4D97-AF65-F5344CB8AC3E}">
        <p14:creationId xmlns:p14="http://schemas.microsoft.com/office/powerpoint/2010/main" val="329471248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420888"/>
            <a:ext cx="8520600" cy="763600"/>
          </a:xfrm>
        </p:spPr>
        <p:txBody>
          <a:bodyPr>
            <a:normAutofit/>
          </a:bodyPr>
          <a:lstStyle/>
          <a:p>
            <a:pPr algn="ctr"/>
            <a:r>
              <a:rPr lang="en-US" sz="3200" dirty="0" smtClean="0"/>
              <a:t>Digital Preservation: Campus Partnerships</a:t>
            </a:r>
            <a:endParaRPr lang="en-US" sz="3200" dirty="0"/>
          </a:p>
        </p:txBody>
      </p:sp>
    </p:spTree>
    <p:extLst>
      <p:ext uri="{BB962C8B-B14F-4D97-AF65-F5344CB8AC3E}">
        <p14:creationId xmlns:p14="http://schemas.microsoft.com/office/powerpoint/2010/main" val="49243995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672" y="260648"/>
            <a:ext cx="6261100" cy="706338"/>
          </a:xfrm>
        </p:spPr>
        <p:txBody>
          <a:bodyPr/>
          <a:lstStyle/>
          <a:p>
            <a:pPr algn="ctr"/>
            <a:r>
              <a:rPr lang="en-US" dirty="0" smtClean="0">
                <a:solidFill>
                  <a:srgbClr val="1F497D"/>
                </a:solidFill>
              </a:rPr>
              <a:t>Campus RDM Survey</a:t>
            </a:r>
            <a:endParaRPr lang="en-US" dirty="0">
              <a:solidFill>
                <a:srgbClr val="1F497D"/>
              </a:solidFill>
            </a:endParaRPr>
          </a:p>
        </p:txBody>
      </p:sp>
      <p:sp>
        <p:nvSpPr>
          <p:cNvPr id="3" name="Rectangle 2"/>
          <p:cNvSpPr/>
          <p:nvPr/>
        </p:nvSpPr>
        <p:spPr>
          <a:xfrm>
            <a:off x="7987229" y="5255046"/>
            <a:ext cx="881349" cy="1090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RDM_Repor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73" y="1196752"/>
            <a:ext cx="3816424" cy="4924118"/>
          </a:xfrm>
          <a:prstGeom prst="rect">
            <a:avLst/>
          </a:prstGeom>
        </p:spPr>
      </p:pic>
      <p:sp>
        <p:nvSpPr>
          <p:cNvPr id="5" name="TextBox 4"/>
          <p:cNvSpPr txBox="1"/>
          <p:nvPr/>
        </p:nvSpPr>
        <p:spPr>
          <a:xfrm>
            <a:off x="4860032" y="1382574"/>
            <a:ext cx="3816424" cy="4062650"/>
          </a:xfrm>
          <a:prstGeom prst="rect">
            <a:avLst/>
          </a:prstGeom>
          <a:noFill/>
        </p:spPr>
        <p:txBody>
          <a:bodyPr wrap="square" rtlCol="0">
            <a:spAutoFit/>
          </a:bodyPr>
          <a:lstStyle/>
          <a:p>
            <a:r>
              <a:rPr lang="en-US" sz="2400" dirty="0" smtClean="0"/>
              <a:t>Survey responses from 420 faculty members and graduate students</a:t>
            </a:r>
            <a:r>
              <a:rPr lang="en-US" dirty="0" smtClean="0"/>
              <a:t>. </a:t>
            </a:r>
          </a:p>
          <a:p>
            <a:endParaRPr lang="en-US" dirty="0"/>
          </a:p>
          <a:p>
            <a:r>
              <a:rPr lang="en-US" sz="2400" dirty="0" smtClean="0"/>
              <a:t>Identifies the major areas of challenge for researchers.</a:t>
            </a:r>
          </a:p>
          <a:p>
            <a:endParaRPr lang="en-US" sz="2400" dirty="0"/>
          </a:p>
          <a:p>
            <a:r>
              <a:rPr lang="en-US" sz="2400" dirty="0" smtClean="0"/>
              <a:t>Recommends strategies for the library and for the university. </a:t>
            </a:r>
            <a:endParaRPr lang="en-US" sz="2400" dirty="0"/>
          </a:p>
        </p:txBody>
      </p:sp>
    </p:spTree>
    <p:extLst>
      <p:ext uri="{BB962C8B-B14F-4D97-AF65-F5344CB8AC3E}">
        <p14:creationId xmlns:p14="http://schemas.microsoft.com/office/powerpoint/2010/main" val="156379274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346398"/>
            <a:ext cx="6261100" cy="778346"/>
          </a:xfrm>
        </p:spPr>
        <p:txBody>
          <a:bodyPr/>
          <a:lstStyle/>
          <a:p>
            <a:pPr algn="ctr"/>
            <a:r>
              <a:rPr lang="en-US" b="0" dirty="0" smtClean="0">
                <a:solidFill>
                  <a:srgbClr val="1F497D"/>
                </a:solidFill>
              </a:rPr>
              <a:t>UVic </a:t>
            </a:r>
            <a:r>
              <a:rPr lang="en-US" b="0" dirty="0">
                <a:solidFill>
                  <a:srgbClr val="1F497D"/>
                </a:solidFill>
              </a:rPr>
              <a:t>RDM </a:t>
            </a:r>
            <a:r>
              <a:rPr lang="en-US" b="0" dirty="0" smtClean="0">
                <a:solidFill>
                  <a:srgbClr val="1F497D"/>
                </a:solidFill>
              </a:rPr>
              <a:t>Committee</a:t>
            </a:r>
            <a:endParaRPr lang="en-US" b="0" dirty="0"/>
          </a:p>
        </p:txBody>
      </p:sp>
      <p:sp>
        <p:nvSpPr>
          <p:cNvPr id="6" name="TextBox 5"/>
          <p:cNvSpPr txBox="1"/>
          <p:nvPr/>
        </p:nvSpPr>
        <p:spPr>
          <a:xfrm>
            <a:off x="697852" y="1556792"/>
            <a:ext cx="7848872" cy="3539431"/>
          </a:xfrm>
          <a:prstGeom prst="rect">
            <a:avLst/>
          </a:prstGeom>
          <a:noFill/>
        </p:spPr>
        <p:txBody>
          <a:bodyPr wrap="square" rtlCol="0">
            <a:spAutoFit/>
          </a:bodyPr>
          <a:lstStyle/>
          <a:p>
            <a:r>
              <a:rPr lang="en-US" sz="2800" dirty="0" smtClean="0"/>
              <a:t>Develop an institutional strategy for research data management:</a:t>
            </a:r>
          </a:p>
          <a:p>
            <a:endParaRPr lang="en-US" sz="2800" dirty="0"/>
          </a:p>
          <a:p>
            <a:pPr marL="799939" lvl="1" indent="-342900">
              <a:buFontTx/>
              <a:buChar char="-"/>
            </a:pPr>
            <a:r>
              <a:rPr lang="en-US" sz="2800" dirty="0"/>
              <a:t>Research </a:t>
            </a:r>
            <a:r>
              <a:rPr lang="en-US" sz="2800" dirty="0" smtClean="0"/>
              <a:t>Office</a:t>
            </a:r>
          </a:p>
          <a:p>
            <a:pPr marL="799939" lvl="1" indent="-342900">
              <a:buFontTx/>
              <a:buChar char="-"/>
            </a:pPr>
            <a:r>
              <a:rPr lang="en-US" sz="2800" dirty="0" smtClean="0"/>
              <a:t>Libraries</a:t>
            </a:r>
          </a:p>
          <a:p>
            <a:pPr marL="799939" lvl="1" indent="-342900">
              <a:buFontTx/>
              <a:buChar char="-"/>
            </a:pPr>
            <a:r>
              <a:rPr lang="en-US" sz="2800" dirty="0" smtClean="0"/>
              <a:t>CIO</a:t>
            </a:r>
          </a:p>
          <a:p>
            <a:pPr marL="799939" lvl="1" indent="-342900">
              <a:buFontTx/>
              <a:buChar char="-"/>
            </a:pPr>
            <a:r>
              <a:rPr lang="en-US" sz="2800" dirty="0" smtClean="0"/>
              <a:t>Research Ethics Board</a:t>
            </a:r>
          </a:p>
          <a:p>
            <a:pPr marL="799939" lvl="1" indent="-342900">
              <a:buFontTx/>
              <a:buChar char="-"/>
            </a:pPr>
            <a:r>
              <a:rPr lang="en-US" sz="2800" dirty="0" smtClean="0"/>
              <a:t>Privacy Office</a:t>
            </a:r>
          </a:p>
        </p:txBody>
      </p:sp>
    </p:spTree>
    <p:extLst>
      <p:ext uri="{BB962C8B-B14F-4D97-AF65-F5344CB8AC3E}">
        <p14:creationId xmlns:p14="http://schemas.microsoft.com/office/powerpoint/2010/main" val="257367894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5793"/>
          <a:stretch/>
        </p:blipFill>
        <p:spPr>
          <a:xfrm>
            <a:off x="-36512" y="0"/>
            <a:ext cx="9180512" cy="6475704"/>
          </a:xfrm>
          <a:prstGeom prst="rect">
            <a:avLst/>
          </a:prstGeom>
        </p:spPr>
      </p:pic>
      <p:sp>
        <p:nvSpPr>
          <p:cNvPr id="2" name="TextBox 1"/>
          <p:cNvSpPr txBox="1"/>
          <p:nvPr/>
        </p:nvSpPr>
        <p:spPr>
          <a:xfrm>
            <a:off x="4486656" y="277969"/>
            <a:ext cx="4657344" cy="3139321"/>
          </a:xfrm>
          <a:prstGeom prst="rect">
            <a:avLst/>
          </a:prstGeom>
          <a:noFill/>
        </p:spPr>
        <p:txBody>
          <a:bodyPr wrap="square" rtlCol="0">
            <a:spAutoFit/>
          </a:bodyPr>
          <a:lstStyle/>
          <a:p>
            <a:r>
              <a:rPr lang="en-CA" sz="4800" dirty="0" smtClean="0"/>
              <a:t>The Endings Project @ UVic</a:t>
            </a:r>
          </a:p>
          <a:p>
            <a:endParaRPr lang="en-US" dirty="0" smtClean="0"/>
          </a:p>
          <a:p>
            <a:r>
              <a:rPr lang="en-US" sz="2800" dirty="0" smtClean="0"/>
              <a:t>Concluding, Archiving, and Preserving Digital Projects for Long-Term Usability</a:t>
            </a:r>
            <a:endParaRPr lang="en-US" sz="2800" dirty="0"/>
          </a:p>
        </p:txBody>
      </p:sp>
      <p:sp>
        <p:nvSpPr>
          <p:cNvPr id="3" name="TextBox 2"/>
          <p:cNvSpPr txBox="1"/>
          <p:nvPr/>
        </p:nvSpPr>
        <p:spPr>
          <a:xfrm>
            <a:off x="4791456" y="3861048"/>
            <a:ext cx="4047744" cy="1661993"/>
          </a:xfrm>
          <a:prstGeom prst="rect">
            <a:avLst/>
          </a:prstGeom>
          <a:noFill/>
        </p:spPr>
        <p:txBody>
          <a:bodyPr wrap="square" rtlCol="0">
            <a:spAutoFit/>
          </a:bodyPr>
          <a:lstStyle/>
          <a:p>
            <a:pPr marL="457200" indent="-457200">
              <a:buFont typeface="Arial"/>
              <a:buChar char="•"/>
            </a:pPr>
            <a:r>
              <a:rPr lang="en-CA" sz="2800" dirty="0"/>
              <a:t>SSHRC </a:t>
            </a:r>
            <a:r>
              <a:rPr lang="en-CA" sz="2800" dirty="0" smtClean="0"/>
              <a:t>Insight Grant </a:t>
            </a:r>
            <a:endParaRPr lang="en-CA" sz="2800" dirty="0"/>
          </a:p>
          <a:p>
            <a:pPr marL="457200" indent="-457200">
              <a:buFont typeface="Arial"/>
              <a:buChar char="•"/>
            </a:pPr>
            <a:r>
              <a:rPr lang="en-CA" sz="2800" dirty="0" smtClean="0"/>
              <a:t>$192,000</a:t>
            </a:r>
          </a:p>
          <a:p>
            <a:pPr marL="457200" indent="-457200">
              <a:buFont typeface="Arial"/>
              <a:buChar char="•"/>
            </a:pPr>
            <a:r>
              <a:rPr lang="en-CA" sz="2800" dirty="0" smtClean="0"/>
              <a:t>4 </a:t>
            </a:r>
            <a:r>
              <a:rPr lang="en-CA" sz="2800" dirty="0"/>
              <a:t>Years</a:t>
            </a:r>
          </a:p>
          <a:p>
            <a:pPr algn="ctr"/>
            <a:endParaRPr lang="en-US" dirty="0"/>
          </a:p>
        </p:txBody>
      </p:sp>
    </p:spTree>
    <p:extLst>
      <p:ext uri="{BB962C8B-B14F-4D97-AF65-F5344CB8AC3E}">
        <p14:creationId xmlns:p14="http://schemas.microsoft.com/office/powerpoint/2010/main" val="11175538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4"/>
          <p:cNvSpPr txBox="1">
            <a:spLocks noGrp="1"/>
          </p:cNvSpPr>
          <p:nvPr>
            <p:ph type="title"/>
          </p:nvPr>
        </p:nvSpPr>
        <p:spPr>
          <a:xfrm>
            <a:off x="311700" y="332656"/>
            <a:ext cx="8520600" cy="7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smtClean="0"/>
              <a:t>Endings Project - Preliminary Results </a:t>
            </a:r>
            <a:endParaRPr sz="3200" dirty="0"/>
          </a:p>
        </p:txBody>
      </p:sp>
      <p:sp>
        <p:nvSpPr>
          <p:cNvPr id="254" name="Google Shape;254;p44"/>
          <p:cNvSpPr txBox="1">
            <a:spLocks noGrp="1"/>
          </p:cNvSpPr>
          <p:nvPr>
            <p:ph type="body" idx="1"/>
          </p:nvPr>
        </p:nvSpPr>
        <p:spPr>
          <a:xfrm>
            <a:off x="251520" y="1124744"/>
            <a:ext cx="8520600" cy="4464496"/>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endParaRPr lang="en-US" dirty="0" smtClean="0"/>
          </a:p>
          <a:p>
            <a:pPr marL="114300" lvl="0" indent="0" algn="ctr" rtl="0">
              <a:spcBef>
                <a:spcPts val="0"/>
              </a:spcBef>
              <a:spcAft>
                <a:spcPts val="0"/>
              </a:spcAft>
              <a:buSzPts val="1800"/>
              <a:buNone/>
            </a:pPr>
            <a:r>
              <a:rPr lang="en-US" dirty="0" smtClean="0"/>
              <a:t>“I’m trained to be a researcher, not an archivist.”</a:t>
            </a:r>
            <a:endParaRPr lang="en-US" dirty="0"/>
          </a:p>
          <a:p>
            <a:pPr marL="114300" lvl="0" indent="0" algn="l" rtl="0">
              <a:spcBef>
                <a:spcPts val="0"/>
              </a:spcBef>
              <a:spcAft>
                <a:spcPts val="0"/>
              </a:spcAft>
              <a:buSzPts val="1800"/>
              <a:buNone/>
            </a:pPr>
            <a:endParaRPr lang="en-US" dirty="0"/>
          </a:p>
          <a:p>
            <a:pPr marL="457200" lvl="0" indent="-342900" algn="l" rtl="0">
              <a:spcBef>
                <a:spcPts val="0"/>
              </a:spcBef>
              <a:spcAft>
                <a:spcPts val="0"/>
              </a:spcAft>
              <a:buSzPts val="1800"/>
              <a:buChar char="●"/>
            </a:pPr>
            <a:r>
              <a:rPr lang="en-US" dirty="0" smtClean="0"/>
              <a:t>Of 127 projects spanning 30 years:</a:t>
            </a:r>
          </a:p>
          <a:p>
            <a:pPr lvl="2" indent="-342900">
              <a:spcBef>
                <a:spcPts val="0"/>
              </a:spcBef>
              <a:buSzPts val="1800"/>
              <a:buFont typeface="Lucida Grande"/>
              <a:buChar char="-"/>
            </a:pPr>
            <a:r>
              <a:rPr lang="en-US" sz="2400" dirty="0" smtClean="0"/>
              <a:t>25% are considered to be “complete”</a:t>
            </a:r>
          </a:p>
          <a:p>
            <a:pPr lvl="2" indent="-342900">
              <a:spcBef>
                <a:spcPts val="0"/>
              </a:spcBef>
              <a:buSzPts val="1800"/>
              <a:buFont typeface="Lucida Grande"/>
              <a:buChar char="-"/>
            </a:pPr>
            <a:r>
              <a:rPr lang="en-US" sz="2400" dirty="0" smtClean="0"/>
              <a:t>10% have reliable long term archiving in place</a:t>
            </a:r>
          </a:p>
          <a:p>
            <a:pPr lvl="1" indent="-342900">
              <a:spcBef>
                <a:spcPts val="0"/>
              </a:spcBef>
              <a:buSzPts val="1800"/>
              <a:buFont typeface="Lucida Grande"/>
              <a:buChar char="-"/>
            </a:pPr>
            <a:endParaRPr lang="en-US" sz="1200" dirty="0" smtClean="0"/>
          </a:p>
          <a:p>
            <a:pPr marL="457200" lvl="0" indent="-342900" algn="l" rtl="0">
              <a:spcBef>
                <a:spcPts val="0"/>
              </a:spcBef>
              <a:spcAft>
                <a:spcPts val="0"/>
              </a:spcAft>
              <a:buSzPts val="1800"/>
              <a:buChar char="●"/>
            </a:pPr>
            <a:r>
              <a:rPr lang="en" dirty="0" smtClean="0"/>
              <a:t>P</a:t>
            </a:r>
            <a:r>
              <a:rPr lang="en-US" dirty="0" smtClean="0"/>
              <a:t>Is</a:t>
            </a:r>
            <a:r>
              <a:rPr lang="en" dirty="0" smtClean="0"/>
              <a:t> </a:t>
            </a:r>
            <a:r>
              <a:rPr lang="en" dirty="0"/>
              <a:t>want to follow best practices but are </a:t>
            </a:r>
            <a:r>
              <a:rPr lang="en" dirty="0" smtClean="0"/>
              <a:t>not</a:t>
            </a:r>
            <a:r>
              <a:rPr lang="en-US" dirty="0" smtClean="0"/>
              <a:t> trained, and institutional support is limited.</a:t>
            </a:r>
            <a:r>
              <a:rPr lang="en" dirty="0" smtClean="0"/>
              <a:t> </a:t>
            </a:r>
            <a:endParaRPr lang="en-US" dirty="0" smtClean="0"/>
          </a:p>
          <a:p>
            <a:pPr marL="114300" lvl="0" indent="0" algn="l" rtl="0">
              <a:spcBef>
                <a:spcPts val="0"/>
              </a:spcBef>
              <a:spcAft>
                <a:spcPts val="0"/>
              </a:spcAft>
              <a:buSzPts val="1800"/>
              <a:buNone/>
            </a:pPr>
            <a:endParaRPr lang="en-US" sz="1200" dirty="0" smtClean="0"/>
          </a:p>
          <a:p>
            <a:pPr marL="457200" lvl="0" indent="-342900" algn="l" rtl="0">
              <a:spcBef>
                <a:spcPts val="0"/>
              </a:spcBef>
              <a:spcAft>
                <a:spcPts val="0"/>
              </a:spcAft>
              <a:buSzPts val="1800"/>
              <a:buChar char="●"/>
            </a:pPr>
            <a:r>
              <a:rPr lang="en-US" dirty="0" smtClean="0"/>
              <a:t>A number of researchers approached their libraries, but were turned away. </a:t>
            </a:r>
            <a:endParaRPr dirty="0"/>
          </a:p>
        </p:txBody>
      </p:sp>
      <p:sp>
        <p:nvSpPr>
          <p:cNvPr id="4" name="Rectangle 3"/>
          <p:cNvSpPr/>
          <p:nvPr/>
        </p:nvSpPr>
        <p:spPr>
          <a:xfrm>
            <a:off x="7987229" y="5255046"/>
            <a:ext cx="881349" cy="1090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827584" y="1484784"/>
            <a:ext cx="7776864" cy="4176464"/>
          </a:xfrm>
        </p:spPr>
        <p:txBody>
          <a:bodyPr>
            <a:normAutofit/>
          </a:bodyPr>
          <a:lstStyle/>
          <a:p>
            <a:pPr marL="0" indent="0">
              <a:buNone/>
            </a:pPr>
            <a:r>
              <a:rPr lang="en-US" sz="3200" dirty="0" smtClean="0"/>
              <a:t>Clearly outlines in-kind value of library services for faculty grant applications.</a:t>
            </a:r>
          </a:p>
          <a:p>
            <a:pPr marL="0" indent="0">
              <a:buNone/>
            </a:pPr>
            <a:endParaRPr lang="en-US" sz="1200" dirty="0" smtClean="0"/>
          </a:p>
          <a:p>
            <a:pPr marL="363538" indent="-363538">
              <a:buFontTx/>
              <a:buChar char="-"/>
            </a:pPr>
            <a:r>
              <a:rPr lang="en-US" sz="3200" dirty="0" smtClean="0"/>
              <a:t>Digital Asset Management</a:t>
            </a:r>
          </a:p>
          <a:p>
            <a:pPr marL="363538" indent="-363538">
              <a:buFontTx/>
              <a:buChar char="-"/>
            </a:pPr>
            <a:r>
              <a:rPr lang="en-US" sz="3200" dirty="0" smtClean="0"/>
              <a:t>Metadata Expertise</a:t>
            </a:r>
          </a:p>
          <a:p>
            <a:pPr marL="363538" indent="-363538">
              <a:buFontTx/>
              <a:buChar char="-"/>
            </a:pPr>
            <a:r>
              <a:rPr lang="en-US" sz="3200" dirty="0" smtClean="0"/>
              <a:t>Long Term Preservation Services</a:t>
            </a:r>
          </a:p>
        </p:txBody>
      </p:sp>
      <p:sp>
        <p:nvSpPr>
          <p:cNvPr id="7" name="Title 1"/>
          <p:cNvSpPr>
            <a:spLocks noGrp="1"/>
          </p:cNvSpPr>
          <p:nvPr>
            <p:ph type="title"/>
          </p:nvPr>
        </p:nvSpPr>
        <p:spPr>
          <a:xfrm>
            <a:off x="1104900" y="188913"/>
            <a:ext cx="6779468" cy="863600"/>
          </a:xfrm>
        </p:spPr>
        <p:txBody>
          <a:bodyPr>
            <a:noAutofit/>
          </a:bodyPr>
          <a:lstStyle/>
          <a:p>
            <a:pPr algn="ctr"/>
            <a:r>
              <a:rPr lang="en-US" sz="3200" dirty="0" smtClean="0">
                <a:solidFill>
                  <a:srgbClr val="1F497D"/>
                </a:solidFill>
              </a:rPr>
              <a:t>Grants Menu – Faculty Partnerships</a:t>
            </a:r>
            <a:endParaRPr lang="en-US" sz="3200" dirty="0">
              <a:solidFill>
                <a:srgbClr val="1F497D"/>
              </a:solidFill>
            </a:endParaRPr>
          </a:p>
        </p:txBody>
      </p:sp>
    </p:spTree>
    <p:extLst>
      <p:ext uri="{BB962C8B-B14F-4D97-AF65-F5344CB8AC3E}">
        <p14:creationId xmlns:p14="http://schemas.microsoft.com/office/powerpoint/2010/main" val="24293598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420888"/>
            <a:ext cx="8520600" cy="763600"/>
          </a:xfrm>
        </p:spPr>
        <p:txBody>
          <a:bodyPr>
            <a:normAutofit/>
          </a:bodyPr>
          <a:lstStyle/>
          <a:p>
            <a:pPr algn="ctr"/>
            <a:r>
              <a:rPr lang="en-US" sz="3200" dirty="0" smtClean="0"/>
              <a:t>Digital Preservation: Regional Partnerships</a:t>
            </a:r>
            <a:endParaRPr lang="en-US" sz="3200" dirty="0"/>
          </a:p>
        </p:txBody>
      </p:sp>
    </p:spTree>
    <p:extLst>
      <p:ext uri="{BB962C8B-B14F-4D97-AF65-F5344CB8AC3E}">
        <p14:creationId xmlns:p14="http://schemas.microsoft.com/office/powerpoint/2010/main" val="57965121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32656"/>
            <a:ext cx="8520600" cy="763600"/>
          </a:xfrm>
        </p:spPr>
        <p:txBody>
          <a:bodyPr>
            <a:normAutofit/>
          </a:bodyPr>
          <a:lstStyle/>
          <a:p>
            <a:pPr algn="ctr"/>
            <a:r>
              <a:rPr lang="en-US" sz="3200" dirty="0" smtClean="0"/>
              <a:t>BCNET Data Backup Service</a:t>
            </a:r>
            <a:endParaRPr lang="en-US" sz="3200" dirty="0"/>
          </a:p>
        </p:txBody>
      </p:sp>
      <p:pic>
        <p:nvPicPr>
          <p:cNvPr id="4" name="Picture 3" descr="BCNE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1299279"/>
            <a:ext cx="6516216" cy="4505985"/>
          </a:xfrm>
          <a:prstGeom prst="rect">
            <a:avLst/>
          </a:prstGeom>
        </p:spPr>
      </p:pic>
      <p:pic>
        <p:nvPicPr>
          <p:cNvPr id="5" name="Picture 4"/>
          <p:cNvPicPr>
            <a:picLocks noChangeAspect="1"/>
          </p:cNvPicPr>
          <p:nvPr/>
        </p:nvPicPr>
        <p:blipFill>
          <a:blip r:embed="rId4"/>
          <a:stretch>
            <a:fillRect/>
          </a:stretch>
        </p:blipFill>
        <p:spPr>
          <a:xfrm>
            <a:off x="5004048" y="4005064"/>
            <a:ext cx="1120924" cy="311221"/>
          </a:xfrm>
          <a:prstGeom prst="rect">
            <a:avLst/>
          </a:prstGeom>
        </p:spPr>
      </p:pic>
    </p:spTree>
    <p:extLst>
      <p:ext uri="{BB962C8B-B14F-4D97-AF65-F5344CB8AC3E}">
        <p14:creationId xmlns:p14="http://schemas.microsoft.com/office/powerpoint/2010/main" val="422281411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89136"/>
            <a:ext cx="8520600" cy="763600"/>
          </a:xfrm>
        </p:spPr>
        <p:txBody>
          <a:bodyPr>
            <a:normAutofit/>
          </a:bodyPr>
          <a:lstStyle/>
          <a:p>
            <a:pPr algn="ctr"/>
            <a:r>
              <a:rPr lang="en-US" sz="3200" dirty="0" smtClean="0"/>
              <a:t>Digital Preservation Partnerships</a:t>
            </a:r>
            <a:endParaRPr lang="en-US" sz="3200" dirty="0"/>
          </a:p>
        </p:txBody>
      </p:sp>
      <p:sp>
        <p:nvSpPr>
          <p:cNvPr id="5" name="Rectangle 4"/>
          <p:cNvSpPr/>
          <p:nvPr/>
        </p:nvSpPr>
        <p:spPr>
          <a:xfrm>
            <a:off x="7987229" y="5218650"/>
            <a:ext cx="881349" cy="1090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6876256" y="2348880"/>
            <a:ext cx="1800200" cy="1800200"/>
          </a:xfrm>
          <a:prstGeom prst="rect">
            <a:avLst/>
          </a:prstGeom>
        </p:spPr>
      </p:pic>
      <p:pic>
        <p:nvPicPr>
          <p:cNvPr id="7" name="Picture 6"/>
          <p:cNvPicPr>
            <a:picLocks noChangeAspect="1"/>
          </p:cNvPicPr>
          <p:nvPr/>
        </p:nvPicPr>
        <p:blipFill>
          <a:blip r:embed="rId4"/>
          <a:stretch>
            <a:fillRect/>
          </a:stretch>
        </p:blipFill>
        <p:spPr>
          <a:xfrm>
            <a:off x="625252" y="1829597"/>
            <a:ext cx="1512168" cy="975348"/>
          </a:xfrm>
          <a:prstGeom prst="rect">
            <a:avLst/>
          </a:prstGeom>
        </p:spPr>
      </p:pic>
      <p:pic>
        <p:nvPicPr>
          <p:cNvPr id="8" name="Picture 7"/>
          <p:cNvPicPr>
            <a:picLocks noChangeAspect="1"/>
          </p:cNvPicPr>
          <p:nvPr/>
        </p:nvPicPr>
        <p:blipFill>
          <a:blip r:embed="rId5"/>
          <a:stretch>
            <a:fillRect/>
          </a:stretch>
        </p:blipFill>
        <p:spPr>
          <a:xfrm>
            <a:off x="611560" y="3164985"/>
            <a:ext cx="1597868" cy="443643"/>
          </a:xfrm>
          <a:prstGeom prst="rect">
            <a:avLst/>
          </a:prstGeom>
        </p:spPr>
      </p:pic>
      <p:pic>
        <p:nvPicPr>
          <p:cNvPr id="10" name="Picture 9"/>
          <p:cNvPicPr>
            <a:picLocks noChangeAspect="1"/>
          </p:cNvPicPr>
          <p:nvPr/>
        </p:nvPicPr>
        <p:blipFill>
          <a:blip r:embed="rId6"/>
          <a:stretch>
            <a:fillRect/>
          </a:stretch>
        </p:blipFill>
        <p:spPr>
          <a:xfrm>
            <a:off x="4444642" y="1456060"/>
            <a:ext cx="1853952" cy="720981"/>
          </a:xfrm>
          <a:prstGeom prst="rect">
            <a:avLst/>
          </a:prstGeom>
        </p:spPr>
      </p:pic>
      <p:pic>
        <p:nvPicPr>
          <p:cNvPr id="11" name="Picture 10"/>
          <p:cNvPicPr>
            <a:picLocks noChangeAspect="1"/>
          </p:cNvPicPr>
          <p:nvPr/>
        </p:nvPicPr>
        <p:blipFill>
          <a:blip r:embed="rId7"/>
          <a:stretch>
            <a:fillRect/>
          </a:stretch>
        </p:blipFill>
        <p:spPr>
          <a:xfrm>
            <a:off x="4444642" y="2348880"/>
            <a:ext cx="1976760" cy="635580"/>
          </a:xfrm>
          <a:prstGeom prst="rect">
            <a:avLst/>
          </a:prstGeom>
        </p:spPr>
      </p:pic>
      <p:pic>
        <p:nvPicPr>
          <p:cNvPr id="13" name="Picture 12"/>
          <p:cNvPicPr>
            <a:picLocks noChangeAspect="1"/>
          </p:cNvPicPr>
          <p:nvPr/>
        </p:nvPicPr>
        <p:blipFill>
          <a:blip r:embed="rId8"/>
          <a:stretch>
            <a:fillRect/>
          </a:stretch>
        </p:blipFill>
        <p:spPr>
          <a:xfrm>
            <a:off x="3051503" y="1456060"/>
            <a:ext cx="1376481" cy="1756916"/>
          </a:xfrm>
          <a:prstGeom prst="rect">
            <a:avLst/>
          </a:prstGeom>
        </p:spPr>
      </p:pic>
      <p:pic>
        <p:nvPicPr>
          <p:cNvPr id="15" name="Picture 14"/>
          <p:cNvPicPr>
            <a:picLocks noChangeAspect="1"/>
          </p:cNvPicPr>
          <p:nvPr/>
        </p:nvPicPr>
        <p:blipFill>
          <a:blip r:embed="rId9"/>
          <a:stretch>
            <a:fillRect/>
          </a:stretch>
        </p:blipFill>
        <p:spPr>
          <a:xfrm>
            <a:off x="2559843" y="4998360"/>
            <a:ext cx="4172397" cy="986532"/>
          </a:xfrm>
          <a:prstGeom prst="rect">
            <a:avLst/>
          </a:prstGeom>
        </p:spPr>
      </p:pic>
      <p:cxnSp>
        <p:nvCxnSpPr>
          <p:cNvPr id="17" name="Straight Connector 16"/>
          <p:cNvCxnSpPr/>
          <p:nvPr/>
        </p:nvCxnSpPr>
        <p:spPr>
          <a:xfrm>
            <a:off x="2483768" y="3608628"/>
            <a:ext cx="914083" cy="1112936"/>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5868145" y="3608628"/>
            <a:ext cx="1008111" cy="11521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4572000" y="3320596"/>
            <a:ext cx="0" cy="1400968"/>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rot="3034668">
            <a:off x="1910124" y="4134975"/>
            <a:ext cx="1584176" cy="369332"/>
          </a:xfrm>
          <a:prstGeom prst="rect">
            <a:avLst/>
          </a:prstGeom>
          <a:noFill/>
        </p:spPr>
        <p:txBody>
          <a:bodyPr wrap="square" rtlCol="0">
            <a:spAutoFit/>
          </a:bodyPr>
          <a:lstStyle/>
          <a:p>
            <a:r>
              <a:rPr lang="en-US" dirty="0" smtClean="0">
                <a:solidFill>
                  <a:srgbClr val="1F497D"/>
                </a:solidFill>
              </a:rPr>
              <a:t>REGIONAL</a:t>
            </a:r>
            <a:endParaRPr lang="en-US" dirty="0">
              <a:solidFill>
                <a:srgbClr val="1F497D"/>
              </a:solidFill>
            </a:endParaRPr>
          </a:p>
        </p:txBody>
      </p:sp>
      <p:sp>
        <p:nvSpPr>
          <p:cNvPr id="28" name="TextBox 27"/>
          <p:cNvSpPr txBox="1"/>
          <p:nvPr/>
        </p:nvSpPr>
        <p:spPr>
          <a:xfrm rot="5400000">
            <a:off x="4036586" y="4000026"/>
            <a:ext cx="1584176" cy="369332"/>
          </a:xfrm>
          <a:prstGeom prst="rect">
            <a:avLst/>
          </a:prstGeom>
          <a:noFill/>
        </p:spPr>
        <p:txBody>
          <a:bodyPr wrap="square" rtlCol="0">
            <a:spAutoFit/>
          </a:bodyPr>
          <a:lstStyle/>
          <a:p>
            <a:r>
              <a:rPr lang="en-US" dirty="0" smtClean="0">
                <a:solidFill>
                  <a:srgbClr val="1F497D"/>
                </a:solidFill>
              </a:rPr>
              <a:t>NATIONAL</a:t>
            </a:r>
            <a:endParaRPr lang="en-US" dirty="0">
              <a:solidFill>
                <a:srgbClr val="1F497D"/>
              </a:solidFill>
            </a:endParaRPr>
          </a:p>
        </p:txBody>
      </p:sp>
      <p:sp>
        <p:nvSpPr>
          <p:cNvPr id="30" name="TextBox 29"/>
          <p:cNvSpPr txBox="1"/>
          <p:nvPr/>
        </p:nvSpPr>
        <p:spPr>
          <a:xfrm rot="18683728">
            <a:off x="5925924" y="3960641"/>
            <a:ext cx="1584176" cy="369332"/>
          </a:xfrm>
          <a:prstGeom prst="rect">
            <a:avLst/>
          </a:prstGeom>
          <a:noFill/>
        </p:spPr>
        <p:txBody>
          <a:bodyPr wrap="square" rtlCol="0">
            <a:spAutoFit/>
          </a:bodyPr>
          <a:lstStyle/>
          <a:p>
            <a:r>
              <a:rPr lang="en-US" dirty="0" smtClean="0">
                <a:solidFill>
                  <a:srgbClr val="1F497D"/>
                </a:solidFill>
              </a:rPr>
              <a:t>CAMPUS</a:t>
            </a:r>
            <a:endParaRPr lang="en-US" dirty="0">
              <a:solidFill>
                <a:srgbClr val="1F497D"/>
              </a:solidFill>
            </a:endParaRPr>
          </a:p>
        </p:txBody>
      </p:sp>
    </p:spTree>
    <p:extLst>
      <p:ext uri="{BB962C8B-B14F-4D97-AF65-F5344CB8AC3E}">
        <p14:creationId xmlns:p14="http://schemas.microsoft.com/office/powerpoint/2010/main" val="15175663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87229" y="5255046"/>
            <a:ext cx="881349" cy="1090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971600" y="279829"/>
            <a:ext cx="7474923" cy="584776"/>
          </a:xfrm>
          <a:prstGeom prst="rect">
            <a:avLst/>
          </a:prstGeom>
        </p:spPr>
        <p:txBody>
          <a:bodyPr wrap="none">
            <a:spAutoFit/>
          </a:bodyPr>
          <a:lstStyle/>
          <a:p>
            <a:r>
              <a:rPr lang="en-US" sz="3200" dirty="0">
                <a:solidFill>
                  <a:srgbClr val="1F497D"/>
                </a:solidFill>
              </a:rPr>
              <a:t>COPPUL </a:t>
            </a:r>
            <a:r>
              <a:rPr lang="en-US" sz="3200" dirty="0" err="1" smtClean="0">
                <a:solidFill>
                  <a:srgbClr val="1F497D"/>
                </a:solidFill>
              </a:rPr>
              <a:t>WestVault</a:t>
            </a:r>
            <a:r>
              <a:rPr lang="en-US" sz="3200" dirty="0" smtClean="0">
                <a:solidFill>
                  <a:srgbClr val="1F497D"/>
                </a:solidFill>
              </a:rPr>
              <a:t> LOCKSS </a:t>
            </a:r>
            <a:r>
              <a:rPr lang="en-US" sz="3200" dirty="0">
                <a:solidFill>
                  <a:srgbClr val="1F497D"/>
                </a:solidFill>
              </a:rPr>
              <a:t>Network</a:t>
            </a:r>
          </a:p>
        </p:txBody>
      </p:sp>
      <p:pic>
        <p:nvPicPr>
          <p:cNvPr id="6" name="Picture 5"/>
          <p:cNvPicPr>
            <a:picLocks noChangeAspect="1"/>
          </p:cNvPicPr>
          <p:nvPr/>
        </p:nvPicPr>
        <p:blipFill>
          <a:blip r:embed="rId3"/>
          <a:stretch>
            <a:fillRect/>
          </a:stretch>
        </p:blipFill>
        <p:spPr>
          <a:xfrm>
            <a:off x="341499" y="1382606"/>
            <a:ext cx="8481359" cy="3746508"/>
          </a:xfrm>
          <a:prstGeom prst="rect">
            <a:avLst/>
          </a:prstGeom>
        </p:spPr>
      </p:pic>
      <p:pic>
        <p:nvPicPr>
          <p:cNvPr id="7" name="Picture 6" descr="locks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1382606"/>
            <a:ext cx="1857511" cy="1600316"/>
          </a:xfrm>
          <a:prstGeom prst="rect">
            <a:avLst/>
          </a:prstGeom>
        </p:spPr>
      </p:pic>
      <p:sp>
        <p:nvSpPr>
          <p:cNvPr id="5" name="TextBox 4"/>
          <p:cNvSpPr txBox="1"/>
          <p:nvPr/>
        </p:nvSpPr>
        <p:spPr>
          <a:xfrm>
            <a:off x="2339752" y="5328633"/>
            <a:ext cx="4680520" cy="830997"/>
          </a:xfrm>
          <a:prstGeom prst="rect">
            <a:avLst/>
          </a:prstGeom>
          <a:noFill/>
        </p:spPr>
        <p:txBody>
          <a:bodyPr wrap="square" rtlCol="0">
            <a:spAutoFit/>
          </a:bodyPr>
          <a:lstStyle/>
          <a:p>
            <a:pPr algn="ctr"/>
            <a:r>
              <a:rPr lang="en-US" sz="2400" dirty="0" smtClean="0">
                <a:solidFill>
                  <a:srgbClr val="1F497D"/>
                </a:solidFill>
              </a:rPr>
              <a:t>Five distributed copies of files.</a:t>
            </a:r>
          </a:p>
          <a:p>
            <a:pPr algn="ctr"/>
            <a:r>
              <a:rPr lang="en-US" sz="2400" dirty="0" smtClean="0">
                <a:solidFill>
                  <a:srgbClr val="1F497D"/>
                </a:solidFill>
              </a:rPr>
              <a:t>Automated integrity checks.</a:t>
            </a:r>
            <a:endParaRPr lang="en-US" sz="2400" dirty="0">
              <a:solidFill>
                <a:srgbClr val="1F497D"/>
              </a:solidFill>
            </a:endParaRPr>
          </a:p>
        </p:txBody>
      </p:sp>
    </p:spTree>
    <p:extLst>
      <p:ext uri="{BB962C8B-B14F-4D97-AF65-F5344CB8AC3E}">
        <p14:creationId xmlns:p14="http://schemas.microsoft.com/office/powerpoint/2010/main" val="318622521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111067" y="5236634"/>
            <a:ext cx="788809" cy="10667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7544" y="0"/>
            <a:ext cx="8229600" cy="1143000"/>
          </a:xfrm>
        </p:spPr>
        <p:txBody>
          <a:bodyPr>
            <a:normAutofit/>
          </a:bodyPr>
          <a:lstStyle/>
          <a:p>
            <a:pPr algn="ctr"/>
            <a:r>
              <a:rPr lang="en-US" sz="3200" dirty="0" err="1" smtClean="0">
                <a:solidFill>
                  <a:srgbClr val="1F497D"/>
                </a:solidFill>
              </a:rPr>
              <a:t>Archivematica</a:t>
            </a:r>
            <a:r>
              <a:rPr lang="en-US" sz="3200" dirty="0" smtClean="0">
                <a:solidFill>
                  <a:srgbClr val="1F497D"/>
                </a:solidFill>
              </a:rPr>
              <a:t> As a Service</a:t>
            </a:r>
            <a:endParaRPr lang="en-US" sz="3200" dirty="0">
              <a:solidFill>
                <a:srgbClr val="1F497D"/>
              </a:solidFill>
            </a:endParaRPr>
          </a:p>
        </p:txBody>
      </p:sp>
      <p:pic>
        <p:nvPicPr>
          <p:cNvPr id="4" name="Content Placeholder 3"/>
          <p:cNvPicPr>
            <a:picLocks noGrp="1" noChangeAspect="1"/>
          </p:cNvPicPr>
          <p:nvPr>
            <p:ph idx="1"/>
          </p:nvPr>
        </p:nvPicPr>
        <p:blipFill rotWithShape="1">
          <a:blip r:embed="rId3"/>
          <a:srcRect t="-537" r="10640" b="17027"/>
          <a:stretch/>
        </p:blipFill>
        <p:spPr>
          <a:xfrm>
            <a:off x="480074" y="1217477"/>
            <a:ext cx="8052366" cy="4703280"/>
          </a:xfrm>
        </p:spPr>
      </p:pic>
      <p:pic>
        <p:nvPicPr>
          <p:cNvPr id="5" name="Picture 4"/>
          <p:cNvPicPr>
            <a:picLocks noChangeAspect="1"/>
          </p:cNvPicPr>
          <p:nvPr/>
        </p:nvPicPr>
        <p:blipFill>
          <a:blip r:embed="rId4"/>
          <a:stretch>
            <a:fillRect/>
          </a:stretch>
        </p:blipFill>
        <p:spPr>
          <a:xfrm>
            <a:off x="6760764" y="4149080"/>
            <a:ext cx="1627660" cy="1627660"/>
          </a:xfrm>
          <a:prstGeom prst="rect">
            <a:avLst/>
          </a:prstGeom>
        </p:spPr>
      </p:pic>
    </p:spTree>
    <p:extLst>
      <p:ext uri="{BB962C8B-B14F-4D97-AF65-F5344CB8AC3E}">
        <p14:creationId xmlns:p14="http://schemas.microsoft.com/office/powerpoint/2010/main" val="5407480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449376"/>
            <a:ext cx="8520600" cy="763600"/>
          </a:xfrm>
        </p:spPr>
        <p:txBody>
          <a:bodyPr>
            <a:normAutofit/>
          </a:bodyPr>
          <a:lstStyle/>
          <a:p>
            <a:pPr algn="ctr"/>
            <a:r>
              <a:rPr lang="en-US" sz="3200" dirty="0" smtClean="0"/>
              <a:t>Digital Preservation: National Partnerships</a:t>
            </a:r>
            <a:endParaRPr lang="en-US" sz="3200" dirty="0"/>
          </a:p>
        </p:txBody>
      </p:sp>
    </p:spTree>
    <p:extLst>
      <p:ext uri="{BB962C8B-B14F-4D97-AF65-F5344CB8AC3E}">
        <p14:creationId xmlns:p14="http://schemas.microsoft.com/office/powerpoint/2010/main" val="262982135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322422"/>
            <a:ext cx="7139508" cy="802322"/>
          </a:xfrm>
        </p:spPr>
        <p:txBody>
          <a:bodyPr>
            <a:noAutofit/>
          </a:bodyPr>
          <a:lstStyle/>
          <a:p>
            <a:pPr algn="ctr"/>
            <a:r>
              <a:rPr lang="en-CA" sz="3200" dirty="0" smtClean="0">
                <a:solidFill>
                  <a:srgbClr val="1F497D"/>
                </a:solidFill>
              </a:rPr>
              <a:t>Canadian Web Archiving Coalition</a:t>
            </a:r>
            <a:endParaRPr lang="en-US" sz="3200" dirty="0">
              <a:solidFill>
                <a:srgbClr val="1F497D"/>
              </a:solidFill>
            </a:endParaRPr>
          </a:p>
        </p:txBody>
      </p:sp>
      <p:sp>
        <p:nvSpPr>
          <p:cNvPr id="3" name="Content Placeholder 2"/>
          <p:cNvSpPr>
            <a:spLocks noGrp="1"/>
          </p:cNvSpPr>
          <p:nvPr>
            <p:ph idx="1"/>
          </p:nvPr>
        </p:nvSpPr>
        <p:spPr>
          <a:xfrm>
            <a:off x="611560" y="1772816"/>
            <a:ext cx="7910061" cy="3793853"/>
          </a:xfrm>
        </p:spPr>
        <p:txBody>
          <a:bodyPr>
            <a:normAutofit/>
          </a:bodyPr>
          <a:lstStyle/>
          <a:p>
            <a:pPr marL="363538" indent="-363538"/>
            <a:r>
              <a:rPr lang="en-US" sz="2800" dirty="0" smtClean="0"/>
              <a:t>Coordinates web archiving among university libraries</a:t>
            </a:r>
          </a:p>
          <a:p>
            <a:pPr marL="363538" indent="-363538"/>
            <a:endParaRPr lang="en-US" sz="1200" dirty="0" smtClean="0"/>
          </a:p>
          <a:p>
            <a:pPr marL="363538" indent="-363538"/>
            <a:r>
              <a:rPr lang="en-US" sz="2800" dirty="0" smtClean="0"/>
              <a:t>Ensures that critical national &amp; regional content is captured</a:t>
            </a:r>
          </a:p>
          <a:p>
            <a:pPr marL="363538" indent="-363538"/>
            <a:endParaRPr lang="en-US" sz="1200" dirty="0" smtClean="0"/>
          </a:p>
          <a:p>
            <a:pPr marL="363538" indent="-363538"/>
            <a:r>
              <a:rPr lang="en-US" sz="2800" dirty="0" smtClean="0"/>
              <a:t>Develops long term strategy for preserving content in </a:t>
            </a:r>
            <a:r>
              <a:rPr lang="en-US" sz="2800" dirty="0" err="1" smtClean="0"/>
              <a:t>ArchiveIT</a:t>
            </a:r>
            <a:endParaRPr lang="en-US" sz="2800" dirty="0"/>
          </a:p>
        </p:txBody>
      </p:sp>
    </p:spTree>
    <p:extLst>
      <p:ext uri="{BB962C8B-B14F-4D97-AF65-F5344CB8AC3E}">
        <p14:creationId xmlns:p14="http://schemas.microsoft.com/office/powerpoint/2010/main" val="175008866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490" y="222980"/>
            <a:ext cx="6261100" cy="973772"/>
          </a:xfrm>
        </p:spPr>
        <p:txBody>
          <a:bodyPr/>
          <a:lstStyle/>
          <a:p>
            <a:pPr algn="ctr"/>
            <a:r>
              <a:rPr lang="en-CA" dirty="0" smtClean="0">
                <a:solidFill>
                  <a:srgbClr val="1F497D"/>
                </a:solidFill>
              </a:rPr>
              <a:t>CARL Digital Preservation WG</a:t>
            </a:r>
            <a:endParaRPr lang="en-US" dirty="0">
              <a:solidFill>
                <a:srgbClr val="1F497D"/>
              </a:solidFill>
            </a:endParaRPr>
          </a:p>
        </p:txBody>
      </p:sp>
      <p:sp>
        <p:nvSpPr>
          <p:cNvPr id="3" name="Content Placeholder 2"/>
          <p:cNvSpPr>
            <a:spLocks noGrp="1"/>
          </p:cNvSpPr>
          <p:nvPr>
            <p:ph idx="1"/>
          </p:nvPr>
        </p:nvSpPr>
        <p:spPr>
          <a:xfrm>
            <a:off x="539552" y="1651371"/>
            <a:ext cx="8280920" cy="3505821"/>
          </a:xfrm>
        </p:spPr>
        <p:txBody>
          <a:bodyPr>
            <a:normAutofit/>
          </a:bodyPr>
          <a:lstStyle/>
          <a:p>
            <a:pPr marL="363538" indent="-363538"/>
            <a:r>
              <a:rPr lang="en-US" sz="2800" dirty="0" smtClean="0"/>
              <a:t>Collects data &amp; tracks DP progress among memory institutions</a:t>
            </a:r>
          </a:p>
          <a:p>
            <a:pPr marL="363538" indent="-363538"/>
            <a:endParaRPr lang="en-US" sz="1200" dirty="0" smtClean="0"/>
          </a:p>
          <a:p>
            <a:pPr marL="363538" indent="-363538"/>
            <a:r>
              <a:rPr lang="en-US" sz="2800" dirty="0" smtClean="0"/>
              <a:t>Organizes knowledge sharing &amp; training events</a:t>
            </a:r>
          </a:p>
          <a:p>
            <a:pPr marL="363538" indent="-363538"/>
            <a:endParaRPr lang="en-US" sz="1200" dirty="0" smtClean="0"/>
          </a:p>
        </p:txBody>
      </p:sp>
    </p:spTree>
    <p:extLst>
      <p:ext uri="{BB962C8B-B14F-4D97-AF65-F5344CB8AC3E}">
        <p14:creationId xmlns:p14="http://schemas.microsoft.com/office/powerpoint/2010/main" val="275701497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1274" y="260648"/>
            <a:ext cx="6261100" cy="798833"/>
          </a:xfrm>
        </p:spPr>
        <p:txBody>
          <a:bodyPr>
            <a:normAutofit/>
          </a:bodyPr>
          <a:lstStyle/>
          <a:p>
            <a:pPr algn="ctr"/>
            <a:r>
              <a:rPr lang="en-CA" sz="3200" dirty="0" smtClean="0">
                <a:solidFill>
                  <a:schemeClr val="tx2"/>
                </a:solidFill>
              </a:rPr>
              <a:t>Portage Network </a:t>
            </a:r>
            <a:r>
              <a:rPr lang="en-CA" sz="3200" dirty="0">
                <a:solidFill>
                  <a:schemeClr val="tx2"/>
                </a:solidFill>
              </a:rPr>
              <a:t>o</a:t>
            </a:r>
            <a:r>
              <a:rPr lang="en-CA" sz="3200" dirty="0" smtClean="0">
                <a:solidFill>
                  <a:schemeClr val="tx2"/>
                </a:solidFill>
              </a:rPr>
              <a:t>f Experts</a:t>
            </a:r>
            <a:endParaRPr lang="en-US" sz="3200" dirty="0">
              <a:solidFill>
                <a:schemeClr val="tx2"/>
              </a:solidFill>
            </a:endParaRPr>
          </a:p>
        </p:txBody>
      </p:sp>
      <p:sp>
        <p:nvSpPr>
          <p:cNvPr id="4" name="Rectangle 3"/>
          <p:cNvSpPr/>
          <p:nvPr/>
        </p:nvSpPr>
        <p:spPr>
          <a:xfrm>
            <a:off x="467544" y="1794094"/>
            <a:ext cx="8064896" cy="3507114"/>
          </a:xfrm>
          <a:prstGeom prst="rect">
            <a:avLst/>
          </a:prstGeom>
        </p:spPr>
        <p:txBody>
          <a:bodyPr wrap="square">
            <a:spAutoFit/>
          </a:bodyPr>
          <a:lstStyle/>
          <a:p>
            <a:pPr>
              <a:lnSpc>
                <a:spcPct val="100000"/>
              </a:lnSpc>
              <a:spcBef>
                <a:spcPts val="24"/>
              </a:spcBef>
            </a:pPr>
            <a:endParaRPr lang="en-US" sz="1650" dirty="0" smtClean="0">
              <a:latin typeface="Times New Roman"/>
              <a:cs typeface="Times New Roman"/>
            </a:endParaRPr>
          </a:p>
          <a:p>
            <a:pPr>
              <a:lnSpc>
                <a:spcPct val="100000"/>
              </a:lnSpc>
              <a:spcBef>
                <a:spcPts val="24"/>
              </a:spcBef>
            </a:pPr>
            <a:endParaRPr lang="en-US" sz="1650" dirty="0" smtClean="0">
              <a:latin typeface="Times New Roman"/>
              <a:cs typeface="Times New Roman"/>
            </a:endParaRPr>
          </a:p>
          <a:p>
            <a:pPr>
              <a:lnSpc>
                <a:spcPct val="100000"/>
              </a:lnSpc>
              <a:spcBef>
                <a:spcPts val="24"/>
              </a:spcBef>
            </a:pPr>
            <a:endParaRPr lang="en-US" sz="1650" dirty="0">
              <a:latin typeface="Times New Roman"/>
              <a:cs typeface="Times New Roman"/>
            </a:endParaRPr>
          </a:p>
          <a:p>
            <a:pPr marL="454025" indent="-454025">
              <a:lnSpc>
                <a:spcPct val="100000"/>
              </a:lnSpc>
              <a:buClr>
                <a:srgbClr val="585858"/>
              </a:buClr>
              <a:buFont typeface="Arial"/>
              <a:buChar char="•"/>
              <a:tabLst>
                <a:tab pos="454025" algn="l"/>
              </a:tabLst>
            </a:pPr>
            <a:r>
              <a:rPr lang="en-US" sz="2800" dirty="0"/>
              <a:t>P</a:t>
            </a:r>
            <a:r>
              <a:rPr lang="en-US" sz="2800" spc="-10" dirty="0"/>
              <a:t>a</a:t>
            </a:r>
            <a:r>
              <a:rPr lang="en-US" sz="2800" spc="-5" dirty="0"/>
              <a:t>n</a:t>
            </a:r>
            <a:r>
              <a:rPr lang="en-US" sz="2800" dirty="0"/>
              <a:t>-C</a:t>
            </a:r>
            <a:r>
              <a:rPr lang="en-US" sz="2800" spc="-10" dirty="0"/>
              <a:t>a</a:t>
            </a:r>
            <a:r>
              <a:rPr lang="en-US" sz="2800" dirty="0"/>
              <a:t>n</a:t>
            </a:r>
            <a:r>
              <a:rPr lang="en-US" sz="2800" spc="-10" dirty="0"/>
              <a:t>a</a:t>
            </a:r>
            <a:r>
              <a:rPr lang="en-US" sz="2800" dirty="0"/>
              <a:t>d</a:t>
            </a:r>
            <a:r>
              <a:rPr lang="en-US" sz="2800" spc="-10" dirty="0"/>
              <a:t>i</a:t>
            </a:r>
            <a:r>
              <a:rPr lang="en-US" sz="2800" dirty="0"/>
              <a:t>an</a:t>
            </a:r>
            <a:r>
              <a:rPr lang="en-US" sz="2800" spc="30" dirty="0"/>
              <a:t> </a:t>
            </a:r>
            <a:r>
              <a:rPr lang="en-US" sz="2800" dirty="0" smtClean="0"/>
              <a:t>R</a:t>
            </a:r>
            <a:r>
              <a:rPr lang="en-US" sz="2800" spc="-10" dirty="0" smtClean="0"/>
              <a:t>esearch Data Management</a:t>
            </a:r>
            <a:r>
              <a:rPr lang="en-US" sz="2800" dirty="0" smtClean="0"/>
              <a:t> </a:t>
            </a:r>
            <a:r>
              <a:rPr lang="en-US" sz="2800" dirty="0"/>
              <a:t>e</a:t>
            </a:r>
            <a:r>
              <a:rPr lang="en-US" sz="2800" spc="-15" dirty="0"/>
              <a:t>x</a:t>
            </a:r>
            <a:r>
              <a:rPr lang="en-US" sz="2800" dirty="0"/>
              <a:t>p</a:t>
            </a:r>
            <a:r>
              <a:rPr lang="en-US" sz="2800" spc="-10" dirty="0"/>
              <a:t>e</a:t>
            </a:r>
            <a:r>
              <a:rPr lang="en-US" sz="2800" dirty="0"/>
              <a:t>rtise</a:t>
            </a:r>
            <a:r>
              <a:rPr lang="en-US" sz="2800" spc="25" dirty="0"/>
              <a:t> </a:t>
            </a:r>
            <a:r>
              <a:rPr lang="en-US" sz="2800" spc="-40" dirty="0"/>
              <a:t>w</a:t>
            </a:r>
            <a:r>
              <a:rPr lang="en-US" sz="2800" dirty="0"/>
              <a:t>ith</a:t>
            </a:r>
            <a:r>
              <a:rPr lang="en-US" sz="2800" spc="45" dirty="0"/>
              <a:t> </a:t>
            </a:r>
            <a:r>
              <a:rPr lang="en-US" sz="2800" dirty="0"/>
              <a:t>ov</a:t>
            </a:r>
            <a:r>
              <a:rPr lang="en-US" sz="2800" spc="-10" dirty="0"/>
              <a:t>e</a:t>
            </a:r>
            <a:r>
              <a:rPr lang="en-US" sz="2800" dirty="0"/>
              <a:t>r 1</a:t>
            </a:r>
            <a:r>
              <a:rPr lang="en-US" sz="2800" spc="-10" dirty="0"/>
              <a:t>0</a:t>
            </a:r>
            <a:r>
              <a:rPr lang="en-US" sz="2800" dirty="0"/>
              <a:t>0</a:t>
            </a:r>
            <a:r>
              <a:rPr lang="en-US" sz="2800" spc="5" dirty="0"/>
              <a:t> </a:t>
            </a:r>
            <a:r>
              <a:rPr lang="en-US" sz="2800" dirty="0"/>
              <a:t>i</a:t>
            </a:r>
            <a:r>
              <a:rPr lang="en-US" sz="2800" spc="-5" dirty="0"/>
              <a:t>n</a:t>
            </a:r>
            <a:r>
              <a:rPr lang="en-US" sz="2800" dirty="0"/>
              <a:t>-ki</a:t>
            </a:r>
            <a:r>
              <a:rPr lang="en-US" sz="2800" spc="-10" dirty="0"/>
              <a:t>n</a:t>
            </a:r>
            <a:r>
              <a:rPr lang="en-US" sz="2800" dirty="0"/>
              <a:t>d</a:t>
            </a:r>
            <a:r>
              <a:rPr lang="en-US" sz="2800" spc="5" dirty="0"/>
              <a:t> </a:t>
            </a:r>
            <a:r>
              <a:rPr lang="en-US" sz="2800" dirty="0" smtClean="0"/>
              <a:t>e</a:t>
            </a:r>
            <a:r>
              <a:rPr lang="en-US" sz="2800" spc="-20" dirty="0" smtClean="0"/>
              <a:t>x</a:t>
            </a:r>
            <a:r>
              <a:rPr lang="en-US" sz="2800" dirty="0" smtClean="0"/>
              <a:t>p</a:t>
            </a:r>
            <a:r>
              <a:rPr lang="en-US" sz="2800" spc="-10" dirty="0" smtClean="0"/>
              <a:t>e</a:t>
            </a:r>
            <a:r>
              <a:rPr lang="en-US" sz="2800" dirty="0" smtClean="0"/>
              <a:t>rts</a:t>
            </a:r>
          </a:p>
          <a:p>
            <a:pPr marL="533400" indent="-360363">
              <a:lnSpc>
                <a:spcPct val="100000"/>
              </a:lnSpc>
              <a:buClr>
                <a:srgbClr val="585858"/>
              </a:buClr>
              <a:buFont typeface="Arial"/>
              <a:buChar char="•"/>
              <a:tabLst>
                <a:tab pos="533400" algn="l"/>
              </a:tabLst>
            </a:pPr>
            <a:endParaRPr lang="en-US" sz="1000" dirty="0"/>
          </a:p>
          <a:p>
            <a:pPr marL="173038" indent="-173038"/>
            <a:endParaRPr lang="en-US" sz="1000" dirty="0"/>
          </a:p>
          <a:p>
            <a:pPr marL="1371278" lvl="2" indent="-457200">
              <a:buFont typeface="Lucida Grande"/>
              <a:buChar char="-"/>
            </a:pPr>
            <a:r>
              <a:rPr lang="en-US" sz="2400" dirty="0" smtClean="0"/>
              <a:t>Preservation </a:t>
            </a:r>
            <a:r>
              <a:rPr lang="en-US" sz="2400" dirty="0"/>
              <a:t>Expert Group</a:t>
            </a:r>
          </a:p>
          <a:p>
            <a:pPr marL="1371278" lvl="2" indent="-457200">
              <a:buFont typeface="Lucida Grande"/>
              <a:buChar char="-"/>
            </a:pPr>
            <a:r>
              <a:rPr lang="en-US" sz="2400" dirty="0" smtClean="0"/>
              <a:t>Curation </a:t>
            </a:r>
            <a:r>
              <a:rPr lang="en-US" sz="2400" dirty="0"/>
              <a:t>Expert Group</a:t>
            </a:r>
          </a:p>
          <a:p>
            <a:pPr marL="1371278" lvl="2" indent="-457200">
              <a:buFont typeface="Lucida Grande"/>
              <a:buChar char="-"/>
            </a:pPr>
            <a:r>
              <a:rPr lang="en-US" sz="2400" dirty="0"/>
              <a:t>Repositories Working Group</a:t>
            </a:r>
          </a:p>
          <a:p>
            <a:pPr marL="1371278" lvl="2" indent="-457200">
              <a:buFont typeface="Lucida Grande"/>
              <a:buChar char="-"/>
            </a:pPr>
            <a:r>
              <a:rPr lang="en-US" sz="2400" dirty="0" err="1"/>
              <a:t>Dataverse</a:t>
            </a:r>
            <a:r>
              <a:rPr lang="en-US" sz="2400" dirty="0"/>
              <a:t> North Working </a:t>
            </a:r>
            <a:r>
              <a:rPr lang="en-US" sz="2400" dirty="0" smtClean="0"/>
              <a:t>Group</a:t>
            </a:r>
            <a:endParaRPr lang="en-US" sz="2400" dirty="0"/>
          </a:p>
        </p:txBody>
      </p:sp>
      <p:sp>
        <p:nvSpPr>
          <p:cNvPr id="5" name="Rectangle 4"/>
          <p:cNvSpPr/>
          <p:nvPr/>
        </p:nvSpPr>
        <p:spPr>
          <a:xfrm>
            <a:off x="7987229" y="5255046"/>
            <a:ext cx="881349" cy="1090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bject 6"/>
          <p:cNvSpPr/>
          <p:nvPr/>
        </p:nvSpPr>
        <p:spPr>
          <a:xfrm>
            <a:off x="2051720" y="1445090"/>
            <a:ext cx="4416552" cy="925068"/>
          </a:xfrm>
          <a:prstGeom prst="rect">
            <a:avLst/>
          </a:prstGeom>
          <a:blipFill>
            <a:blip r:embed="rId3" cstate="print"/>
            <a:stretch>
              <a:fillRect/>
            </a:stretch>
          </a:blip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69328519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87229" y="5255046"/>
            <a:ext cx="881349" cy="1090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757732" y="634533"/>
            <a:ext cx="7663062" cy="5154418"/>
          </a:xfrm>
          <a:prstGeom prst="rect">
            <a:avLst/>
          </a:prstGeom>
        </p:spPr>
      </p:pic>
      <p:pic>
        <p:nvPicPr>
          <p:cNvPr id="5" name="Picture 4" descr="locks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784" y="2060848"/>
            <a:ext cx="1260484" cy="1085955"/>
          </a:xfrm>
          <a:prstGeom prst="rect">
            <a:avLst/>
          </a:prstGeom>
        </p:spPr>
      </p:pic>
      <p:pic>
        <p:nvPicPr>
          <p:cNvPr id="6" name="Picture 5"/>
          <p:cNvPicPr>
            <a:picLocks noChangeAspect="1"/>
          </p:cNvPicPr>
          <p:nvPr/>
        </p:nvPicPr>
        <p:blipFill>
          <a:blip r:embed="rId5"/>
          <a:stretch>
            <a:fillRect/>
          </a:stretch>
        </p:blipFill>
        <p:spPr>
          <a:xfrm>
            <a:off x="5716145" y="3602721"/>
            <a:ext cx="2114060" cy="969115"/>
          </a:xfrm>
          <a:prstGeom prst="rect">
            <a:avLst/>
          </a:prstGeom>
        </p:spPr>
      </p:pic>
      <p:sp>
        <p:nvSpPr>
          <p:cNvPr id="3" name="TextBox 2"/>
          <p:cNvSpPr txBox="1"/>
          <p:nvPr/>
        </p:nvSpPr>
        <p:spPr>
          <a:xfrm>
            <a:off x="2195736" y="3146803"/>
            <a:ext cx="2305439" cy="369332"/>
          </a:xfrm>
          <a:prstGeom prst="rect">
            <a:avLst/>
          </a:prstGeom>
          <a:noFill/>
        </p:spPr>
        <p:txBody>
          <a:bodyPr wrap="none" rtlCol="0">
            <a:spAutoFit/>
          </a:bodyPr>
          <a:lstStyle/>
          <a:p>
            <a:r>
              <a:rPr lang="en-US" b="1" dirty="0" smtClean="0"/>
              <a:t>COPPUL </a:t>
            </a:r>
            <a:r>
              <a:rPr lang="en-US" b="1" dirty="0" err="1" smtClean="0"/>
              <a:t>WestVault</a:t>
            </a:r>
            <a:endParaRPr lang="en-US" b="1" dirty="0"/>
          </a:p>
        </p:txBody>
      </p:sp>
      <p:sp>
        <p:nvSpPr>
          <p:cNvPr id="8" name="TextBox 7"/>
          <p:cNvSpPr txBox="1"/>
          <p:nvPr/>
        </p:nvSpPr>
        <p:spPr>
          <a:xfrm>
            <a:off x="5218841" y="4571836"/>
            <a:ext cx="3673639" cy="369332"/>
          </a:xfrm>
          <a:prstGeom prst="rect">
            <a:avLst/>
          </a:prstGeom>
          <a:noFill/>
        </p:spPr>
        <p:txBody>
          <a:bodyPr wrap="none" rtlCol="0">
            <a:spAutoFit/>
          </a:bodyPr>
          <a:lstStyle/>
          <a:p>
            <a:r>
              <a:rPr lang="en-US" b="1" dirty="0" smtClean="0"/>
              <a:t>Ontario Library Research Cloud</a:t>
            </a:r>
            <a:endParaRPr lang="en-US" b="1" dirty="0"/>
          </a:p>
        </p:txBody>
      </p:sp>
    </p:spTree>
    <p:extLst>
      <p:ext uri="{BB962C8B-B14F-4D97-AF65-F5344CB8AC3E}">
        <p14:creationId xmlns:p14="http://schemas.microsoft.com/office/powerpoint/2010/main" val="378660796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987229" y="5255046"/>
            <a:ext cx="881349" cy="1090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1560" y="49006"/>
            <a:ext cx="8039100" cy="1008112"/>
          </a:xfrm>
        </p:spPr>
        <p:txBody>
          <a:bodyPr/>
          <a:lstStyle/>
          <a:p>
            <a:pPr algn="ctr"/>
            <a:r>
              <a:rPr lang="en-US" dirty="0" smtClean="0">
                <a:solidFill>
                  <a:srgbClr val="005191"/>
                </a:solidFill>
              </a:rPr>
              <a:t>Digital Research Infrastructure Funding</a:t>
            </a:r>
            <a:endParaRPr lang="en-US" dirty="0">
              <a:solidFill>
                <a:srgbClr val="005191"/>
              </a:solidFill>
            </a:endParaRPr>
          </a:p>
        </p:txBody>
      </p:sp>
      <p:pic>
        <p:nvPicPr>
          <p:cNvPr id="4" name="Picture 3"/>
          <p:cNvPicPr>
            <a:picLocks noChangeAspect="1"/>
          </p:cNvPicPr>
          <p:nvPr/>
        </p:nvPicPr>
        <p:blipFill>
          <a:blip r:embed="rId3"/>
          <a:stretch>
            <a:fillRect/>
          </a:stretch>
        </p:blipFill>
        <p:spPr>
          <a:xfrm>
            <a:off x="504056" y="1072303"/>
            <a:ext cx="8028384" cy="4841701"/>
          </a:xfrm>
          <a:prstGeom prst="rect">
            <a:avLst/>
          </a:prstGeom>
        </p:spPr>
      </p:pic>
      <p:sp>
        <p:nvSpPr>
          <p:cNvPr id="5" name="Rectangle 4"/>
          <p:cNvSpPr/>
          <p:nvPr/>
        </p:nvSpPr>
        <p:spPr>
          <a:xfrm>
            <a:off x="6300192" y="1196752"/>
            <a:ext cx="2539678" cy="523220"/>
          </a:xfrm>
          <a:prstGeom prst="rect">
            <a:avLst/>
          </a:prstGeom>
        </p:spPr>
        <p:txBody>
          <a:bodyPr wrap="none">
            <a:spAutoFit/>
          </a:bodyPr>
          <a:lstStyle/>
          <a:p>
            <a:r>
              <a:rPr lang="en-US" sz="2800" b="1" dirty="0">
                <a:solidFill>
                  <a:srgbClr val="007101"/>
                </a:solidFill>
              </a:rPr>
              <a:t>$572.5 million</a:t>
            </a:r>
          </a:p>
        </p:txBody>
      </p:sp>
    </p:spTree>
    <p:extLst>
      <p:ext uri="{BB962C8B-B14F-4D97-AF65-F5344CB8AC3E}">
        <p14:creationId xmlns:p14="http://schemas.microsoft.com/office/powerpoint/2010/main" val="49675740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ortageFunding.jpg"/>
          <p:cNvPicPr>
            <a:picLocks noChangeAspect="1"/>
          </p:cNvPicPr>
          <p:nvPr/>
        </p:nvPicPr>
        <p:blipFill rotWithShape="1">
          <a:blip r:embed="rId3">
            <a:extLst>
              <a:ext uri="{28A0092B-C50C-407E-A947-70E740481C1C}">
                <a14:useLocalDpi xmlns:a14="http://schemas.microsoft.com/office/drawing/2010/main" val="0"/>
              </a:ext>
            </a:extLst>
          </a:blip>
          <a:srcRect r="24491"/>
          <a:stretch/>
        </p:blipFill>
        <p:spPr>
          <a:xfrm>
            <a:off x="1089490" y="531789"/>
            <a:ext cx="7082910" cy="5633515"/>
          </a:xfrm>
          <a:prstGeom prst="rect">
            <a:avLst/>
          </a:prstGeom>
        </p:spPr>
      </p:pic>
      <p:sp>
        <p:nvSpPr>
          <p:cNvPr id="6" name="Rectangle 5"/>
          <p:cNvSpPr/>
          <p:nvPr/>
        </p:nvSpPr>
        <p:spPr>
          <a:xfrm>
            <a:off x="8001321" y="5242521"/>
            <a:ext cx="788809" cy="10667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53064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04664"/>
            <a:ext cx="8520600" cy="763600"/>
          </a:xfrm>
        </p:spPr>
        <p:txBody>
          <a:bodyPr>
            <a:noAutofit/>
          </a:bodyPr>
          <a:lstStyle/>
          <a:p>
            <a:pPr algn="ctr"/>
            <a:r>
              <a:rPr lang="en-US" sz="4000" dirty="0" smtClean="0"/>
              <a:t>Digital Preservation: Future Work</a:t>
            </a:r>
            <a:endParaRPr lang="en-US" sz="4000" dirty="0"/>
          </a:p>
        </p:txBody>
      </p:sp>
      <p:pic>
        <p:nvPicPr>
          <p:cNvPr id="3" name="Picture 2"/>
          <p:cNvPicPr>
            <a:picLocks noChangeAspect="1"/>
          </p:cNvPicPr>
          <p:nvPr/>
        </p:nvPicPr>
        <p:blipFill>
          <a:blip r:embed="rId3"/>
          <a:stretch>
            <a:fillRect/>
          </a:stretch>
        </p:blipFill>
        <p:spPr>
          <a:xfrm>
            <a:off x="755576" y="2833384"/>
            <a:ext cx="1872208" cy="933528"/>
          </a:xfrm>
          <a:prstGeom prst="rect">
            <a:avLst/>
          </a:prstGeom>
        </p:spPr>
      </p:pic>
      <p:sp>
        <p:nvSpPr>
          <p:cNvPr id="4" name="TextBox 3"/>
          <p:cNvSpPr txBox="1"/>
          <p:nvPr/>
        </p:nvSpPr>
        <p:spPr>
          <a:xfrm>
            <a:off x="467544" y="4089846"/>
            <a:ext cx="2555679" cy="923330"/>
          </a:xfrm>
          <a:prstGeom prst="rect">
            <a:avLst/>
          </a:prstGeom>
          <a:noFill/>
        </p:spPr>
        <p:txBody>
          <a:bodyPr wrap="square" rtlCol="0">
            <a:spAutoFit/>
          </a:bodyPr>
          <a:lstStyle/>
          <a:p>
            <a:r>
              <a:rPr lang="en-US" dirty="0" smtClean="0"/>
              <a:t>Distributed, replicated </a:t>
            </a:r>
          </a:p>
          <a:p>
            <a:pPr algn="ctr"/>
            <a:r>
              <a:rPr lang="en-US" dirty="0" smtClean="0"/>
              <a:t>cloud storage with audit tools. </a:t>
            </a:r>
          </a:p>
        </p:txBody>
      </p:sp>
      <p:pic>
        <p:nvPicPr>
          <p:cNvPr id="5" name="Picture 4"/>
          <p:cNvPicPr>
            <a:picLocks noChangeAspect="1"/>
          </p:cNvPicPr>
          <p:nvPr/>
        </p:nvPicPr>
        <p:blipFill rotWithShape="1">
          <a:blip r:embed="rId4"/>
          <a:srcRect l="9630" t="6868" r="10992"/>
          <a:stretch/>
        </p:blipFill>
        <p:spPr>
          <a:xfrm>
            <a:off x="3927306" y="2554578"/>
            <a:ext cx="1166094" cy="1368152"/>
          </a:xfrm>
          <a:prstGeom prst="rect">
            <a:avLst/>
          </a:prstGeom>
        </p:spPr>
      </p:pic>
      <p:sp>
        <p:nvSpPr>
          <p:cNvPr id="6" name="TextBox 5"/>
          <p:cNvSpPr txBox="1"/>
          <p:nvPr/>
        </p:nvSpPr>
        <p:spPr>
          <a:xfrm>
            <a:off x="3279234" y="4079520"/>
            <a:ext cx="2588910" cy="923330"/>
          </a:xfrm>
          <a:prstGeom prst="rect">
            <a:avLst/>
          </a:prstGeom>
          <a:noFill/>
        </p:spPr>
        <p:txBody>
          <a:bodyPr wrap="square" rtlCol="0">
            <a:spAutoFit/>
          </a:bodyPr>
          <a:lstStyle/>
          <a:p>
            <a:pPr algn="ctr"/>
            <a:r>
              <a:rPr lang="en-US" dirty="0" smtClean="0"/>
              <a:t>Dedicated professional positions at </a:t>
            </a:r>
          </a:p>
          <a:p>
            <a:pPr algn="ctr"/>
            <a:r>
              <a:rPr lang="en-US" dirty="0" smtClean="0"/>
              <a:t>local and national level</a:t>
            </a:r>
          </a:p>
        </p:txBody>
      </p:sp>
      <p:sp>
        <p:nvSpPr>
          <p:cNvPr id="7" name="Rectangle 6"/>
          <p:cNvSpPr/>
          <p:nvPr/>
        </p:nvSpPr>
        <p:spPr>
          <a:xfrm>
            <a:off x="7929313" y="5242521"/>
            <a:ext cx="788809" cy="10667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6876255" y="2698302"/>
            <a:ext cx="837033" cy="1213091"/>
          </a:xfrm>
          <a:prstGeom prst="rect">
            <a:avLst/>
          </a:prstGeom>
        </p:spPr>
      </p:pic>
      <p:sp>
        <p:nvSpPr>
          <p:cNvPr id="9" name="TextBox 8"/>
          <p:cNvSpPr txBox="1"/>
          <p:nvPr/>
        </p:nvSpPr>
        <p:spPr>
          <a:xfrm>
            <a:off x="6300192" y="4066889"/>
            <a:ext cx="2016224" cy="923330"/>
          </a:xfrm>
          <a:prstGeom prst="rect">
            <a:avLst/>
          </a:prstGeom>
          <a:noFill/>
        </p:spPr>
        <p:txBody>
          <a:bodyPr wrap="square" rtlCol="0">
            <a:spAutoFit/>
          </a:bodyPr>
          <a:lstStyle/>
          <a:p>
            <a:pPr algn="ctr"/>
            <a:r>
              <a:rPr lang="en-US" dirty="0" smtClean="0"/>
              <a:t>Ongoing, long-term funding model.</a:t>
            </a:r>
          </a:p>
        </p:txBody>
      </p:sp>
      <p:sp>
        <p:nvSpPr>
          <p:cNvPr id="10" name="TextBox 9"/>
          <p:cNvSpPr txBox="1"/>
          <p:nvPr/>
        </p:nvSpPr>
        <p:spPr>
          <a:xfrm>
            <a:off x="539552" y="1844824"/>
            <a:ext cx="2376264" cy="584776"/>
          </a:xfrm>
          <a:prstGeom prst="rect">
            <a:avLst/>
          </a:prstGeom>
          <a:noFill/>
        </p:spPr>
        <p:txBody>
          <a:bodyPr wrap="square" rtlCol="0">
            <a:spAutoFit/>
          </a:bodyPr>
          <a:lstStyle/>
          <a:p>
            <a:pPr algn="ctr"/>
            <a:r>
              <a:rPr lang="en-US" sz="3200" dirty="0" smtClean="0"/>
              <a:t>Storage</a:t>
            </a:r>
            <a:endParaRPr lang="en-US" sz="3200" dirty="0"/>
          </a:p>
        </p:txBody>
      </p:sp>
      <p:sp>
        <p:nvSpPr>
          <p:cNvPr id="11" name="TextBox 10"/>
          <p:cNvSpPr txBox="1"/>
          <p:nvPr/>
        </p:nvSpPr>
        <p:spPr>
          <a:xfrm>
            <a:off x="3491880" y="1844824"/>
            <a:ext cx="2376264" cy="584776"/>
          </a:xfrm>
          <a:prstGeom prst="rect">
            <a:avLst/>
          </a:prstGeom>
          <a:noFill/>
        </p:spPr>
        <p:txBody>
          <a:bodyPr wrap="square" rtlCol="0">
            <a:spAutoFit/>
          </a:bodyPr>
          <a:lstStyle/>
          <a:p>
            <a:pPr algn="ctr"/>
            <a:r>
              <a:rPr lang="en-US" sz="3200" dirty="0" smtClean="0"/>
              <a:t>Expertise</a:t>
            </a:r>
            <a:endParaRPr lang="en-US" sz="3200" dirty="0"/>
          </a:p>
        </p:txBody>
      </p:sp>
      <p:sp>
        <p:nvSpPr>
          <p:cNvPr id="12" name="TextBox 11"/>
          <p:cNvSpPr txBox="1"/>
          <p:nvPr/>
        </p:nvSpPr>
        <p:spPr>
          <a:xfrm>
            <a:off x="6228184" y="1844824"/>
            <a:ext cx="2376264" cy="584776"/>
          </a:xfrm>
          <a:prstGeom prst="rect">
            <a:avLst/>
          </a:prstGeom>
          <a:noFill/>
        </p:spPr>
        <p:txBody>
          <a:bodyPr wrap="square" rtlCol="0">
            <a:spAutoFit/>
          </a:bodyPr>
          <a:lstStyle/>
          <a:p>
            <a:pPr algn="ctr"/>
            <a:r>
              <a:rPr lang="en-US" sz="3200" dirty="0" smtClean="0"/>
              <a:t>Funding</a:t>
            </a:r>
            <a:endParaRPr lang="en-US" sz="3200" dirty="0"/>
          </a:p>
        </p:txBody>
      </p:sp>
    </p:spTree>
    <p:extLst>
      <p:ext uri="{BB962C8B-B14F-4D97-AF65-F5344CB8AC3E}">
        <p14:creationId xmlns:p14="http://schemas.microsoft.com/office/powerpoint/2010/main" val="10906975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87229" y="5255046"/>
            <a:ext cx="881349" cy="1090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9592" y="332656"/>
            <a:ext cx="7494215" cy="1077218"/>
          </a:xfrm>
          <a:prstGeom prst="rect">
            <a:avLst/>
          </a:prstGeom>
          <a:noFill/>
        </p:spPr>
        <p:txBody>
          <a:bodyPr wrap="square" rtlCol="0">
            <a:spAutoFit/>
          </a:bodyPr>
          <a:lstStyle/>
          <a:p>
            <a:pPr algn="ctr"/>
            <a:r>
              <a:rPr lang="en-US" sz="3200" dirty="0" smtClean="0">
                <a:solidFill>
                  <a:srgbClr val="1F497D"/>
                </a:solidFill>
              </a:rPr>
              <a:t>Canadian Association of Research Libraries (CARL)</a:t>
            </a:r>
            <a:endParaRPr lang="en-US" sz="3200" dirty="0">
              <a:solidFill>
                <a:srgbClr val="1F497D"/>
              </a:solidFill>
            </a:endParaRPr>
          </a:p>
        </p:txBody>
      </p:sp>
      <p:pic>
        <p:nvPicPr>
          <p:cNvPr id="6" name="Picture 5" descr="CARL Survey.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762472"/>
            <a:ext cx="8255000" cy="4114800"/>
          </a:xfrm>
          <a:prstGeom prst="rect">
            <a:avLst/>
          </a:prstGeom>
          <a:ln>
            <a:solidFill>
              <a:schemeClr val="bg1">
                <a:lumMod val="85000"/>
              </a:schemeClr>
            </a:solidFill>
          </a:ln>
        </p:spPr>
      </p:pic>
    </p:spTree>
    <p:extLst>
      <p:ext uri="{BB962C8B-B14F-4D97-AF65-F5344CB8AC3E}">
        <p14:creationId xmlns:p14="http://schemas.microsoft.com/office/powerpoint/2010/main" val="339838003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001321" y="5242521"/>
            <a:ext cx="788809" cy="10667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437203" y="332656"/>
            <a:ext cx="8352927" cy="864096"/>
          </a:xfrm>
        </p:spPr>
        <p:txBody>
          <a:bodyPr>
            <a:normAutofit/>
          </a:bodyPr>
          <a:lstStyle/>
          <a:p>
            <a:pPr algn="ctr"/>
            <a:r>
              <a:rPr lang="en-US" sz="4000" dirty="0" smtClean="0">
                <a:solidFill>
                  <a:srgbClr val="1F497D"/>
                </a:solidFill>
              </a:rPr>
              <a:t>New Partnerships</a:t>
            </a:r>
            <a:endParaRPr lang="en-US" sz="4000" dirty="0">
              <a:solidFill>
                <a:srgbClr val="1F497D"/>
              </a:solidFill>
            </a:endParaRPr>
          </a:p>
        </p:txBody>
      </p:sp>
      <p:pic>
        <p:nvPicPr>
          <p:cNvPr id="5" name="Picture 4"/>
          <p:cNvPicPr>
            <a:picLocks noChangeAspect="1"/>
          </p:cNvPicPr>
          <p:nvPr/>
        </p:nvPicPr>
        <p:blipFill>
          <a:blip r:embed="rId3"/>
          <a:stretch>
            <a:fillRect/>
          </a:stretch>
        </p:blipFill>
        <p:spPr>
          <a:xfrm>
            <a:off x="7307039" y="1340768"/>
            <a:ext cx="1388563" cy="1772338"/>
          </a:xfrm>
          <a:prstGeom prst="rect">
            <a:avLst/>
          </a:prstGeom>
        </p:spPr>
      </p:pic>
      <p:pic>
        <p:nvPicPr>
          <p:cNvPr id="3" name="Picture 2"/>
          <p:cNvPicPr>
            <a:picLocks noChangeAspect="1"/>
          </p:cNvPicPr>
          <p:nvPr/>
        </p:nvPicPr>
        <p:blipFill>
          <a:blip r:embed="rId4"/>
          <a:stretch>
            <a:fillRect/>
          </a:stretch>
        </p:blipFill>
        <p:spPr>
          <a:xfrm>
            <a:off x="179512" y="1268760"/>
            <a:ext cx="2334597" cy="1553569"/>
          </a:xfrm>
          <a:prstGeom prst="rect">
            <a:avLst/>
          </a:prstGeom>
        </p:spPr>
      </p:pic>
      <p:pic>
        <p:nvPicPr>
          <p:cNvPr id="4" name="Picture 3"/>
          <p:cNvPicPr>
            <a:picLocks noChangeAspect="1"/>
          </p:cNvPicPr>
          <p:nvPr/>
        </p:nvPicPr>
        <p:blipFill>
          <a:blip r:embed="rId5"/>
          <a:stretch>
            <a:fillRect/>
          </a:stretch>
        </p:blipFill>
        <p:spPr>
          <a:xfrm>
            <a:off x="683568" y="2982835"/>
            <a:ext cx="1382269" cy="1382269"/>
          </a:xfrm>
          <a:prstGeom prst="rect">
            <a:avLst/>
          </a:prstGeom>
        </p:spPr>
      </p:pic>
      <p:pic>
        <p:nvPicPr>
          <p:cNvPr id="6" name="Picture 5" descr="digitalpreservationcoalition.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1799" y="3115046"/>
            <a:ext cx="3767055" cy="890018"/>
          </a:xfrm>
          <a:prstGeom prst="rect">
            <a:avLst/>
          </a:prstGeom>
        </p:spPr>
      </p:pic>
      <p:pic>
        <p:nvPicPr>
          <p:cNvPr id="9" name="Picture 8"/>
          <p:cNvPicPr>
            <a:picLocks noChangeAspect="1"/>
          </p:cNvPicPr>
          <p:nvPr/>
        </p:nvPicPr>
        <p:blipFill rotWithShape="1">
          <a:blip r:embed="rId7"/>
          <a:srcRect r="43324" b="53486"/>
          <a:stretch/>
        </p:blipFill>
        <p:spPr>
          <a:xfrm>
            <a:off x="2555777" y="1772816"/>
            <a:ext cx="4176464" cy="751359"/>
          </a:xfrm>
          <a:prstGeom prst="rect">
            <a:avLst/>
          </a:prstGeom>
        </p:spPr>
      </p:pic>
      <p:pic>
        <p:nvPicPr>
          <p:cNvPr id="10" name="Picture 9"/>
          <p:cNvPicPr>
            <a:picLocks noChangeAspect="1"/>
          </p:cNvPicPr>
          <p:nvPr/>
        </p:nvPicPr>
        <p:blipFill>
          <a:blip r:embed="rId8"/>
          <a:stretch>
            <a:fillRect/>
          </a:stretch>
        </p:blipFill>
        <p:spPr>
          <a:xfrm>
            <a:off x="7124959" y="3429000"/>
            <a:ext cx="1752724" cy="1519998"/>
          </a:xfrm>
          <a:prstGeom prst="rect">
            <a:avLst/>
          </a:prstGeom>
        </p:spPr>
      </p:pic>
      <p:pic>
        <p:nvPicPr>
          <p:cNvPr id="11" name="Picture 10"/>
          <p:cNvPicPr>
            <a:picLocks noChangeAspect="1"/>
          </p:cNvPicPr>
          <p:nvPr/>
        </p:nvPicPr>
        <p:blipFill>
          <a:blip r:embed="rId9"/>
          <a:stretch>
            <a:fillRect/>
          </a:stretch>
        </p:blipFill>
        <p:spPr>
          <a:xfrm>
            <a:off x="3053758" y="4581128"/>
            <a:ext cx="1662258" cy="1534392"/>
          </a:xfrm>
          <a:prstGeom prst="rect">
            <a:avLst/>
          </a:prstGeom>
        </p:spPr>
      </p:pic>
      <p:pic>
        <p:nvPicPr>
          <p:cNvPr id="14" name="Picture 13"/>
          <p:cNvPicPr>
            <a:picLocks noChangeAspect="1"/>
          </p:cNvPicPr>
          <p:nvPr/>
        </p:nvPicPr>
        <p:blipFill rotWithShape="1">
          <a:blip r:embed="rId10"/>
          <a:srcRect l="20663" t="11734" r="21301" b="43509"/>
          <a:stretch/>
        </p:blipFill>
        <p:spPr>
          <a:xfrm>
            <a:off x="395536" y="4466395"/>
            <a:ext cx="2016223" cy="1554893"/>
          </a:xfrm>
          <a:prstGeom prst="rect">
            <a:avLst/>
          </a:prstGeom>
        </p:spPr>
      </p:pic>
      <p:sp>
        <p:nvSpPr>
          <p:cNvPr id="16" name="TextBox 15"/>
          <p:cNvSpPr txBox="1"/>
          <p:nvPr/>
        </p:nvSpPr>
        <p:spPr>
          <a:xfrm>
            <a:off x="5508104" y="4437112"/>
            <a:ext cx="936104" cy="1569660"/>
          </a:xfrm>
          <a:prstGeom prst="rect">
            <a:avLst/>
          </a:prstGeom>
          <a:noFill/>
        </p:spPr>
        <p:txBody>
          <a:bodyPr wrap="square" rtlCol="0">
            <a:spAutoFit/>
          </a:bodyPr>
          <a:lstStyle/>
          <a:p>
            <a:r>
              <a:rPr lang="en-US" sz="9600" b="1" dirty="0" smtClean="0">
                <a:solidFill>
                  <a:schemeClr val="tx1">
                    <a:lumMod val="65000"/>
                    <a:lumOff val="35000"/>
                  </a:schemeClr>
                </a:solidFill>
              </a:rPr>
              <a:t>?</a:t>
            </a:r>
            <a:endParaRPr lang="en-US" sz="9600" b="1" dirty="0">
              <a:solidFill>
                <a:schemeClr val="tx1">
                  <a:lumMod val="65000"/>
                  <a:lumOff val="35000"/>
                </a:schemeClr>
              </a:solidFill>
            </a:endParaRPr>
          </a:p>
        </p:txBody>
      </p:sp>
    </p:spTree>
    <p:extLst>
      <p:ext uri="{BB962C8B-B14F-4D97-AF65-F5344CB8AC3E}">
        <p14:creationId xmlns:p14="http://schemas.microsoft.com/office/powerpoint/2010/main" val="191253721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916832"/>
            <a:ext cx="8520600" cy="2016224"/>
          </a:xfrm>
        </p:spPr>
        <p:txBody>
          <a:bodyPr>
            <a:noAutofit/>
          </a:bodyPr>
          <a:lstStyle/>
          <a:p>
            <a:pPr algn="ctr"/>
            <a:r>
              <a:rPr lang="en-US" sz="4400" dirty="0" smtClean="0"/>
              <a:t>Thank you.</a:t>
            </a:r>
            <a:br>
              <a:rPr lang="en-US" sz="4400" dirty="0" smtClean="0"/>
            </a:br>
            <a:r>
              <a:rPr lang="en-US" sz="4400" dirty="0"/>
              <a:t/>
            </a:r>
            <a:br>
              <a:rPr lang="en-US" sz="4400" dirty="0"/>
            </a:br>
            <a:r>
              <a:rPr lang="en-US" sz="4400" dirty="0" err="1" smtClean="0"/>
              <a:t>lgoddard@uvic.ca</a:t>
            </a:r>
            <a:endParaRPr lang="en-US" sz="4400" dirty="0"/>
          </a:p>
        </p:txBody>
      </p:sp>
    </p:spTree>
    <p:extLst>
      <p:ext uri="{BB962C8B-B14F-4D97-AF65-F5344CB8AC3E}">
        <p14:creationId xmlns:p14="http://schemas.microsoft.com/office/powerpoint/2010/main" val="196449037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87229" y="5255046"/>
            <a:ext cx="881349" cy="1090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294882" y="248865"/>
            <a:ext cx="8573696" cy="6096851"/>
          </a:xfrm>
          <a:prstGeom prst="rect">
            <a:avLst/>
          </a:prstGeom>
        </p:spPr>
      </p:pic>
    </p:spTree>
    <p:extLst>
      <p:ext uri="{BB962C8B-B14F-4D97-AF65-F5344CB8AC3E}">
        <p14:creationId xmlns:p14="http://schemas.microsoft.com/office/powerpoint/2010/main" val="320938801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87229" y="5255046"/>
            <a:ext cx="881349" cy="1090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digipres_framework.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2" y="332656"/>
            <a:ext cx="9198034" cy="5832648"/>
          </a:xfrm>
          <a:prstGeom prst="rect">
            <a:avLst/>
          </a:prstGeom>
        </p:spPr>
      </p:pic>
    </p:spTree>
    <p:extLst>
      <p:ext uri="{BB962C8B-B14F-4D97-AF65-F5344CB8AC3E}">
        <p14:creationId xmlns:p14="http://schemas.microsoft.com/office/powerpoint/2010/main" val="238217169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32656"/>
            <a:ext cx="8520600" cy="763600"/>
          </a:xfrm>
        </p:spPr>
        <p:txBody>
          <a:bodyPr>
            <a:normAutofit/>
          </a:bodyPr>
          <a:lstStyle/>
          <a:p>
            <a:pPr algn="ctr"/>
            <a:r>
              <a:rPr lang="en-US" sz="3200" dirty="0" smtClean="0"/>
              <a:t>UVic Libraries Digital Preservation Framework</a:t>
            </a:r>
            <a:endParaRPr lang="en-US" sz="3200" dirty="0"/>
          </a:p>
        </p:txBody>
      </p:sp>
      <p:sp>
        <p:nvSpPr>
          <p:cNvPr id="3" name="Text Placeholder 2"/>
          <p:cNvSpPr>
            <a:spLocks noGrp="1"/>
          </p:cNvSpPr>
          <p:nvPr>
            <p:ph type="body" idx="1"/>
          </p:nvPr>
        </p:nvSpPr>
        <p:spPr>
          <a:xfrm>
            <a:off x="311700" y="1412776"/>
            <a:ext cx="8520600" cy="4555200"/>
          </a:xfrm>
        </p:spPr>
        <p:txBody>
          <a:bodyPr/>
          <a:lstStyle/>
          <a:p>
            <a:pPr marL="114300" indent="0">
              <a:buNone/>
            </a:pPr>
            <a:r>
              <a:rPr lang="en-US" b="1" dirty="0"/>
              <a:t>High priority </a:t>
            </a:r>
            <a:endParaRPr lang="en-US" b="1" dirty="0" smtClean="0"/>
          </a:p>
          <a:p>
            <a:pPr marL="114300" indent="0">
              <a:buNone/>
            </a:pPr>
            <a:endParaRPr lang="en-US" dirty="0"/>
          </a:p>
          <a:p>
            <a:r>
              <a:rPr lang="en-US" dirty="0" smtClean="0"/>
              <a:t>Electronic </a:t>
            </a:r>
            <a:r>
              <a:rPr lang="en-US" dirty="0"/>
              <a:t>theses and </a:t>
            </a:r>
            <a:r>
              <a:rPr lang="en-US" dirty="0" smtClean="0"/>
              <a:t>dissertations</a:t>
            </a:r>
          </a:p>
          <a:p>
            <a:r>
              <a:rPr lang="en-US" dirty="0" smtClean="0"/>
              <a:t>High</a:t>
            </a:r>
            <a:r>
              <a:rPr lang="en-US" dirty="0"/>
              <a:t>-risk physical holdings requiring immediate reformatting in Special Collections and University Archives </a:t>
            </a:r>
            <a:endParaRPr lang="en-US" dirty="0" smtClean="0"/>
          </a:p>
          <a:p>
            <a:r>
              <a:rPr lang="en-US" dirty="0" smtClean="0"/>
              <a:t>Born</a:t>
            </a:r>
            <a:r>
              <a:rPr lang="en-US" dirty="0"/>
              <a:t>-digital material held in Special </a:t>
            </a:r>
            <a:r>
              <a:rPr lang="en-US" dirty="0" smtClean="0"/>
              <a:t>Collections</a:t>
            </a:r>
          </a:p>
          <a:p>
            <a:r>
              <a:rPr lang="en-US" dirty="0" smtClean="0"/>
              <a:t>Institutional </a:t>
            </a:r>
            <a:r>
              <a:rPr lang="en-US" dirty="0"/>
              <a:t>records held in University Archives </a:t>
            </a:r>
            <a:endParaRPr lang="en-US" dirty="0" smtClean="0"/>
          </a:p>
          <a:p>
            <a:r>
              <a:rPr lang="en-US" dirty="0" smtClean="0"/>
              <a:t>Research </a:t>
            </a:r>
            <a:r>
              <a:rPr lang="en-US" dirty="0"/>
              <a:t>data generated by UVic researchers and curated by the Library</a:t>
            </a:r>
          </a:p>
        </p:txBody>
      </p:sp>
    </p:spTree>
    <p:extLst>
      <p:ext uri="{BB962C8B-B14F-4D97-AF65-F5344CB8AC3E}">
        <p14:creationId xmlns:p14="http://schemas.microsoft.com/office/powerpoint/2010/main" val="354760247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87229" y="5255046"/>
            <a:ext cx="881349" cy="1090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755576" y="2291388"/>
            <a:ext cx="7704856" cy="1569660"/>
          </a:xfrm>
          <a:prstGeom prst="rect">
            <a:avLst/>
          </a:prstGeom>
        </p:spPr>
        <p:txBody>
          <a:bodyPr wrap="square">
            <a:spAutoFit/>
          </a:bodyPr>
          <a:lstStyle/>
          <a:p>
            <a:r>
              <a:rPr lang="en-US" sz="3200" dirty="0"/>
              <a:t>54% of respondents </a:t>
            </a:r>
            <a:r>
              <a:rPr lang="en-US" sz="3200" dirty="0" smtClean="0"/>
              <a:t>were </a:t>
            </a:r>
            <a:r>
              <a:rPr lang="en-US" sz="3200" dirty="0"/>
              <a:t>able to indicate the amount of digitized content </a:t>
            </a:r>
            <a:r>
              <a:rPr lang="en-US" sz="3200" dirty="0" smtClean="0"/>
              <a:t>their organization </a:t>
            </a:r>
            <a:r>
              <a:rPr lang="en-US" sz="3200" dirty="0"/>
              <a:t>stores. </a:t>
            </a:r>
            <a:r>
              <a:rPr lang="en-US" sz="3200" dirty="0" smtClean="0"/>
              <a:t>(p. 19)</a:t>
            </a:r>
            <a:endParaRPr lang="en-US" sz="3200" dirty="0"/>
          </a:p>
        </p:txBody>
      </p:sp>
      <p:sp>
        <p:nvSpPr>
          <p:cNvPr id="5" name="TextBox 4"/>
          <p:cNvSpPr txBox="1"/>
          <p:nvPr/>
        </p:nvSpPr>
        <p:spPr>
          <a:xfrm>
            <a:off x="899592" y="395952"/>
            <a:ext cx="7494215" cy="584776"/>
          </a:xfrm>
          <a:prstGeom prst="rect">
            <a:avLst/>
          </a:prstGeom>
          <a:noFill/>
        </p:spPr>
        <p:txBody>
          <a:bodyPr wrap="square" rtlCol="0">
            <a:spAutoFit/>
          </a:bodyPr>
          <a:lstStyle/>
          <a:p>
            <a:pPr algn="ctr"/>
            <a:r>
              <a:rPr lang="en-US" sz="3200" dirty="0" smtClean="0">
                <a:solidFill>
                  <a:srgbClr val="1F497D"/>
                </a:solidFill>
              </a:rPr>
              <a:t>CARL 2018 Digital Preservation Survey</a:t>
            </a:r>
            <a:endParaRPr lang="en-US" sz="3200" dirty="0">
              <a:solidFill>
                <a:srgbClr val="1F497D"/>
              </a:solidFill>
            </a:endParaRPr>
          </a:p>
        </p:txBody>
      </p:sp>
    </p:spTree>
    <p:extLst>
      <p:ext uri="{BB962C8B-B14F-4D97-AF65-F5344CB8AC3E}">
        <p14:creationId xmlns:p14="http://schemas.microsoft.com/office/powerpoint/2010/main" val="229020806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111067" y="5236634"/>
            <a:ext cx="788809" cy="10667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99592" y="192882"/>
            <a:ext cx="7351423" cy="931862"/>
          </a:xfrm>
        </p:spPr>
        <p:txBody>
          <a:bodyPr>
            <a:normAutofit fontScale="90000"/>
          </a:bodyPr>
          <a:lstStyle/>
          <a:p>
            <a:pPr algn="ctr"/>
            <a:r>
              <a:rPr lang="en-US" sz="3200" dirty="0" smtClean="0">
                <a:solidFill>
                  <a:schemeClr val="tx2"/>
                </a:solidFill>
              </a:rPr>
              <a:t>UVic Digital </a:t>
            </a:r>
            <a:r>
              <a:rPr lang="en-US" sz="3200" dirty="0">
                <a:solidFill>
                  <a:schemeClr val="tx2"/>
                </a:solidFill>
              </a:rPr>
              <a:t>Asset </a:t>
            </a:r>
            <a:r>
              <a:rPr lang="en-US" sz="3200" dirty="0" smtClean="0">
                <a:solidFill>
                  <a:schemeClr val="tx2"/>
                </a:solidFill>
              </a:rPr>
              <a:t>Management Systems</a:t>
            </a:r>
            <a:endParaRPr lang="en-US" sz="3200" dirty="0">
              <a:solidFill>
                <a:schemeClr val="tx2"/>
              </a:solidFill>
            </a:endParaRPr>
          </a:p>
        </p:txBody>
      </p:sp>
      <p:grpSp>
        <p:nvGrpSpPr>
          <p:cNvPr id="5" name="Group 4"/>
          <p:cNvGrpSpPr/>
          <p:nvPr/>
        </p:nvGrpSpPr>
        <p:grpSpPr>
          <a:xfrm>
            <a:off x="6437938" y="1196752"/>
            <a:ext cx="1806470" cy="1498982"/>
            <a:chOff x="645429" y="1947836"/>
            <a:chExt cx="3782555" cy="3065340"/>
          </a:xfrm>
        </p:grpSpPr>
        <p:pic>
          <p:nvPicPr>
            <p:cNvPr id="11" name="Picture 10" descr="hydra+spotlight.png"/>
            <p:cNvPicPr>
              <a:picLocks noChangeAspect="1"/>
            </p:cNvPicPr>
            <p:nvPr/>
          </p:nvPicPr>
          <p:blipFill rotWithShape="1">
            <a:blip r:embed="rId3">
              <a:extLst>
                <a:ext uri="{28A0092B-C50C-407E-A947-70E740481C1C}">
                  <a14:useLocalDpi xmlns:a14="http://schemas.microsoft.com/office/drawing/2010/main" val="0"/>
                </a:ext>
              </a:extLst>
            </a:blip>
            <a:srcRect l="7655" t="53823" r="4623" b="8767"/>
            <a:stretch/>
          </p:blipFill>
          <p:spPr>
            <a:xfrm>
              <a:off x="645429" y="3857076"/>
              <a:ext cx="3782555" cy="1156100"/>
            </a:xfrm>
            <a:prstGeom prst="rect">
              <a:avLst/>
            </a:prstGeom>
          </p:spPr>
        </p:pic>
        <p:pic>
          <p:nvPicPr>
            <p:cNvPr id="4" name="Picture 3" descr="samvera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827" y="1947836"/>
              <a:ext cx="2900120" cy="1629499"/>
            </a:xfrm>
            <a:prstGeom prst="rect">
              <a:avLst/>
            </a:prstGeom>
          </p:spPr>
        </p:pic>
      </p:grpSp>
      <p:pic>
        <p:nvPicPr>
          <p:cNvPr id="3" name="Picture 2"/>
          <p:cNvPicPr>
            <a:picLocks noChangeAspect="1"/>
          </p:cNvPicPr>
          <p:nvPr/>
        </p:nvPicPr>
        <p:blipFill>
          <a:blip r:embed="rId5"/>
          <a:stretch>
            <a:fillRect/>
          </a:stretch>
        </p:blipFill>
        <p:spPr>
          <a:xfrm>
            <a:off x="3275856" y="1556792"/>
            <a:ext cx="2268916" cy="1138942"/>
          </a:xfrm>
          <a:prstGeom prst="rect">
            <a:avLst/>
          </a:prstGeom>
        </p:spPr>
      </p:pic>
      <p:pic>
        <p:nvPicPr>
          <p:cNvPr id="7" name="Picture 6"/>
          <p:cNvPicPr>
            <a:picLocks noChangeAspect="1"/>
          </p:cNvPicPr>
          <p:nvPr/>
        </p:nvPicPr>
        <p:blipFill>
          <a:blip r:embed="rId6"/>
          <a:stretch>
            <a:fillRect/>
          </a:stretch>
        </p:blipFill>
        <p:spPr>
          <a:xfrm>
            <a:off x="467544" y="1268760"/>
            <a:ext cx="2304256" cy="1577057"/>
          </a:xfrm>
          <a:prstGeom prst="rect">
            <a:avLst/>
          </a:prstGeom>
        </p:spPr>
      </p:pic>
      <p:pic>
        <p:nvPicPr>
          <p:cNvPr id="10" name="Picture 9"/>
          <p:cNvPicPr>
            <a:picLocks noChangeAspect="1"/>
          </p:cNvPicPr>
          <p:nvPr/>
        </p:nvPicPr>
        <p:blipFill>
          <a:blip r:embed="rId7"/>
          <a:stretch>
            <a:fillRect/>
          </a:stretch>
        </p:blipFill>
        <p:spPr>
          <a:xfrm>
            <a:off x="3191515" y="3308549"/>
            <a:ext cx="2964661" cy="1056555"/>
          </a:xfrm>
          <a:prstGeom prst="rect">
            <a:avLst/>
          </a:prstGeom>
        </p:spPr>
      </p:pic>
      <p:pic>
        <p:nvPicPr>
          <p:cNvPr id="14" name="Picture 13"/>
          <p:cNvPicPr>
            <a:picLocks noChangeAspect="1"/>
          </p:cNvPicPr>
          <p:nvPr/>
        </p:nvPicPr>
        <p:blipFill>
          <a:blip r:embed="rId8"/>
          <a:stretch>
            <a:fillRect/>
          </a:stretch>
        </p:blipFill>
        <p:spPr>
          <a:xfrm>
            <a:off x="6804520" y="3068960"/>
            <a:ext cx="1306547" cy="1266434"/>
          </a:xfrm>
          <a:prstGeom prst="rect">
            <a:avLst/>
          </a:prstGeom>
        </p:spPr>
      </p:pic>
      <p:pic>
        <p:nvPicPr>
          <p:cNvPr id="8" name="Picture 7"/>
          <p:cNvPicPr>
            <a:picLocks noChangeAspect="1"/>
          </p:cNvPicPr>
          <p:nvPr/>
        </p:nvPicPr>
        <p:blipFill>
          <a:blip r:embed="rId9"/>
          <a:stretch>
            <a:fillRect/>
          </a:stretch>
        </p:blipFill>
        <p:spPr>
          <a:xfrm>
            <a:off x="898117" y="4713195"/>
            <a:ext cx="1308093" cy="1308093"/>
          </a:xfrm>
          <a:prstGeom prst="rect">
            <a:avLst/>
          </a:prstGeom>
        </p:spPr>
      </p:pic>
      <p:pic>
        <p:nvPicPr>
          <p:cNvPr id="9" name="Picture 8"/>
          <p:cNvPicPr>
            <a:picLocks noChangeAspect="1"/>
          </p:cNvPicPr>
          <p:nvPr/>
        </p:nvPicPr>
        <p:blipFill rotWithShape="1">
          <a:blip r:embed="rId10"/>
          <a:srcRect t="24561" b="27516"/>
          <a:stretch/>
        </p:blipFill>
        <p:spPr>
          <a:xfrm>
            <a:off x="3136900" y="4651899"/>
            <a:ext cx="2857500" cy="1369389"/>
          </a:xfrm>
          <a:prstGeom prst="rect">
            <a:avLst/>
          </a:prstGeom>
        </p:spPr>
      </p:pic>
      <p:pic>
        <p:nvPicPr>
          <p:cNvPr id="12" name="Picture 11"/>
          <p:cNvPicPr>
            <a:picLocks noChangeAspect="1"/>
          </p:cNvPicPr>
          <p:nvPr/>
        </p:nvPicPr>
        <p:blipFill>
          <a:blip r:embed="rId11"/>
          <a:stretch>
            <a:fillRect/>
          </a:stretch>
        </p:blipFill>
        <p:spPr>
          <a:xfrm>
            <a:off x="842582" y="3350311"/>
            <a:ext cx="1569178" cy="1086801"/>
          </a:xfrm>
          <a:prstGeom prst="rect">
            <a:avLst/>
          </a:prstGeom>
        </p:spPr>
      </p:pic>
      <p:pic>
        <p:nvPicPr>
          <p:cNvPr id="13" name="Picture 12"/>
          <p:cNvPicPr>
            <a:picLocks noChangeAspect="1"/>
          </p:cNvPicPr>
          <p:nvPr/>
        </p:nvPicPr>
        <p:blipFill>
          <a:blip r:embed="rId12"/>
          <a:stretch>
            <a:fillRect/>
          </a:stretch>
        </p:blipFill>
        <p:spPr>
          <a:xfrm>
            <a:off x="6661995" y="4533880"/>
            <a:ext cx="1620705" cy="1405508"/>
          </a:xfrm>
          <a:prstGeom prst="rect">
            <a:avLst/>
          </a:prstGeom>
        </p:spPr>
      </p:pic>
    </p:spTree>
    <p:extLst>
      <p:ext uri="{BB962C8B-B14F-4D97-AF65-F5344CB8AC3E}">
        <p14:creationId xmlns:p14="http://schemas.microsoft.com/office/powerpoint/2010/main" val="158301638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87229" y="5255046"/>
            <a:ext cx="881349" cy="1090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1085850" y="1628800"/>
            <a:ext cx="7052310" cy="954107"/>
          </a:xfrm>
          <a:prstGeom prst="rect">
            <a:avLst/>
          </a:prstGeom>
        </p:spPr>
        <p:txBody>
          <a:bodyPr wrap="square">
            <a:spAutoFit/>
          </a:bodyPr>
          <a:lstStyle/>
          <a:p>
            <a:r>
              <a:rPr lang="en-US" sz="2800" dirty="0"/>
              <a:t>Most respondents do not have adequate staff devoted to digital preservation</a:t>
            </a:r>
            <a:r>
              <a:rPr lang="en-US" sz="2800" dirty="0" smtClean="0"/>
              <a:t>. (p. 16)</a:t>
            </a:r>
            <a:endParaRPr lang="en-US" sz="2800" dirty="0"/>
          </a:p>
        </p:txBody>
      </p:sp>
      <p:sp>
        <p:nvSpPr>
          <p:cNvPr id="5" name="Rectangle 4"/>
          <p:cNvSpPr/>
          <p:nvPr/>
        </p:nvSpPr>
        <p:spPr>
          <a:xfrm>
            <a:off x="1085850" y="2871117"/>
            <a:ext cx="7052310" cy="2246769"/>
          </a:xfrm>
          <a:prstGeom prst="rect">
            <a:avLst/>
          </a:prstGeom>
        </p:spPr>
        <p:txBody>
          <a:bodyPr wrap="square">
            <a:spAutoFit/>
          </a:bodyPr>
          <a:lstStyle/>
          <a:p>
            <a:r>
              <a:rPr lang="en-US" sz="2800" dirty="0"/>
              <a:t>Few </a:t>
            </a:r>
            <a:r>
              <a:rPr lang="en-US" sz="2800" dirty="0" smtClean="0"/>
              <a:t>organizations have </a:t>
            </a:r>
            <a:r>
              <a:rPr lang="en-US" sz="2800" dirty="0"/>
              <a:t>the equivalent of a full time individual for digital preservation, and fewer still </a:t>
            </a:r>
            <a:r>
              <a:rPr lang="en-US" sz="2800" dirty="0" smtClean="0"/>
              <a:t>have any </a:t>
            </a:r>
            <a:r>
              <a:rPr lang="en-US" sz="2800" dirty="0"/>
              <a:t>one person with a sole responsibility towards preservation</a:t>
            </a:r>
            <a:r>
              <a:rPr lang="en-US" sz="2800" dirty="0" smtClean="0"/>
              <a:t>. (p. 22) </a:t>
            </a:r>
            <a:endParaRPr lang="en-US" sz="2800" dirty="0"/>
          </a:p>
        </p:txBody>
      </p:sp>
      <p:sp>
        <p:nvSpPr>
          <p:cNvPr id="3" name="TextBox 2"/>
          <p:cNvSpPr txBox="1"/>
          <p:nvPr/>
        </p:nvSpPr>
        <p:spPr>
          <a:xfrm>
            <a:off x="899592" y="395952"/>
            <a:ext cx="7494215" cy="584776"/>
          </a:xfrm>
          <a:prstGeom prst="rect">
            <a:avLst/>
          </a:prstGeom>
          <a:noFill/>
        </p:spPr>
        <p:txBody>
          <a:bodyPr wrap="square" rtlCol="0">
            <a:spAutoFit/>
          </a:bodyPr>
          <a:lstStyle/>
          <a:p>
            <a:pPr algn="ctr"/>
            <a:r>
              <a:rPr lang="en-US" sz="3200" dirty="0" smtClean="0">
                <a:solidFill>
                  <a:srgbClr val="1F497D"/>
                </a:solidFill>
              </a:rPr>
              <a:t>CARL 2018 Digital Preservation Survey</a:t>
            </a:r>
            <a:endParaRPr lang="en-US" sz="3200" dirty="0">
              <a:solidFill>
                <a:srgbClr val="1F497D"/>
              </a:solidFill>
            </a:endParaRPr>
          </a:p>
        </p:txBody>
      </p:sp>
    </p:spTree>
    <p:extLst>
      <p:ext uri="{BB962C8B-B14F-4D97-AF65-F5344CB8AC3E}">
        <p14:creationId xmlns:p14="http://schemas.microsoft.com/office/powerpoint/2010/main" val="288954180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UVic Edge titl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UVic Edge content 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UVic Edge content 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UVic Edge content 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UVic Edge content 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UVic Edge content 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UVic Edge content 1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UVic Edge content 1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UVic Edge title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UVic Edge title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UVic Edge title 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UVic Edge title 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UVic Edge content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UVic Edge content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UVic Edge content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UVic Edge content 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17432</TotalTime>
  <Words>2537</Words>
  <Application>Microsoft Macintosh PowerPoint</Application>
  <PresentationFormat>On-screen Show (4:3)</PresentationFormat>
  <Paragraphs>259</Paragraphs>
  <Slides>31</Slides>
  <Notes>29</Notes>
  <HiddenSlides>0</HiddenSlides>
  <MMClips>0</MMClips>
  <ScaleCrop>false</ScaleCrop>
  <HeadingPairs>
    <vt:vector size="4" baseType="variant">
      <vt:variant>
        <vt:lpstr>Theme</vt:lpstr>
      </vt:variant>
      <vt:variant>
        <vt:i4>16</vt:i4>
      </vt:variant>
      <vt:variant>
        <vt:lpstr>Slide Titles</vt:lpstr>
      </vt:variant>
      <vt:variant>
        <vt:i4>31</vt:i4>
      </vt:variant>
    </vt:vector>
  </HeadingPairs>
  <TitlesOfParts>
    <vt:vector size="47" baseType="lpstr">
      <vt:lpstr>UVic Edge title 1</vt:lpstr>
      <vt:lpstr>UVic Edge title 2</vt:lpstr>
      <vt:lpstr>UVic Edge title 3</vt:lpstr>
      <vt:lpstr>UVic Edge title 4</vt:lpstr>
      <vt:lpstr>UVic Edge title 5</vt:lpstr>
      <vt:lpstr>UVic Edge content 1</vt:lpstr>
      <vt:lpstr>UVic Edge content 2</vt:lpstr>
      <vt:lpstr>UVic Edge content 3</vt:lpstr>
      <vt:lpstr>UVic Edge content 4</vt:lpstr>
      <vt:lpstr>UVic Edge content 5</vt:lpstr>
      <vt:lpstr>UVic Edge content 6</vt:lpstr>
      <vt:lpstr>UVic Edge content 7</vt:lpstr>
      <vt:lpstr>UVic Edge content 8</vt:lpstr>
      <vt:lpstr>UVic Edge content 9</vt:lpstr>
      <vt:lpstr>UVic Edge content 10</vt:lpstr>
      <vt:lpstr>UVic Edge content 11</vt:lpstr>
      <vt:lpstr>Digital Preservation:  Local Problems,  Networked Solutions</vt:lpstr>
      <vt:lpstr>Digital Preservation Partnerships</vt:lpstr>
      <vt:lpstr>PowerPoint Presentation</vt:lpstr>
      <vt:lpstr>PowerPoint Presentation</vt:lpstr>
      <vt:lpstr>PowerPoint Presentation</vt:lpstr>
      <vt:lpstr>UVic Libraries Digital Preservation Framework</vt:lpstr>
      <vt:lpstr>PowerPoint Presentation</vt:lpstr>
      <vt:lpstr>UVic Digital Asset Management Systems</vt:lpstr>
      <vt:lpstr>PowerPoint Presentation</vt:lpstr>
      <vt:lpstr>PowerPoint Presentation</vt:lpstr>
      <vt:lpstr>Local Digital Asset Management</vt:lpstr>
      <vt:lpstr>Digital Preservation: Campus Partnerships</vt:lpstr>
      <vt:lpstr>Campus RDM Survey</vt:lpstr>
      <vt:lpstr>UVic RDM Committee</vt:lpstr>
      <vt:lpstr>PowerPoint Presentation</vt:lpstr>
      <vt:lpstr>Endings Project - Preliminary Results </vt:lpstr>
      <vt:lpstr>Grants Menu – Faculty Partnerships</vt:lpstr>
      <vt:lpstr>Digital Preservation: Regional Partnerships</vt:lpstr>
      <vt:lpstr>BCNET Data Backup Service</vt:lpstr>
      <vt:lpstr>PowerPoint Presentation</vt:lpstr>
      <vt:lpstr>Archivematica As a Service</vt:lpstr>
      <vt:lpstr>Digital Preservation: National Partnerships</vt:lpstr>
      <vt:lpstr>Canadian Web Archiving Coalition</vt:lpstr>
      <vt:lpstr>CARL Digital Preservation WG</vt:lpstr>
      <vt:lpstr>Portage Network of Experts</vt:lpstr>
      <vt:lpstr>PowerPoint Presentation</vt:lpstr>
      <vt:lpstr>Digital Research Infrastructure Funding</vt:lpstr>
      <vt:lpstr>PowerPoint Presentation</vt:lpstr>
      <vt:lpstr>Digital Preservation: Future Work</vt:lpstr>
      <vt:lpstr>New Partnerships</vt:lpstr>
      <vt:lpstr>Thank you.  lgoddard@uvic.ca</vt:lpstr>
    </vt:vector>
  </TitlesOfParts>
  <Company>University of Victoria Marketing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Carter</dc:creator>
  <cp:lastModifiedBy>Lisa Goddard</cp:lastModifiedBy>
  <cp:revision>471</cp:revision>
  <dcterms:created xsi:type="dcterms:W3CDTF">2013-08-20T17:34:23Z</dcterms:created>
  <dcterms:modified xsi:type="dcterms:W3CDTF">2019-08-31T23:50:50Z</dcterms:modified>
</cp:coreProperties>
</file>